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7" r:id="rId5"/>
  </p:sldMasterIdLst>
  <p:notesMasterIdLst>
    <p:notesMasterId r:id="rId40"/>
  </p:notesMasterIdLst>
  <p:handoutMasterIdLst>
    <p:handoutMasterId r:id="rId41"/>
  </p:handoutMasterIdLst>
  <p:sldIdLst>
    <p:sldId id="264" r:id="rId6"/>
    <p:sldId id="335" r:id="rId7"/>
    <p:sldId id="299" r:id="rId8"/>
    <p:sldId id="301" r:id="rId9"/>
    <p:sldId id="302" r:id="rId10"/>
    <p:sldId id="305" r:id="rId11"/>
    <p:sldId id="296" r:id="rId12"/>
    <p:sldId id="295" r:id="rId13"/>
    <p:sldId id="297" r:id="rId14"/>
    <p:sldId id="311" r:id="rId15"/>
    <p:sldId id="298" r:id="rId16"/>
    <p:sldId id="312" r:id="rId17"/>
    <p:sldId id="313" r:id="rId18"/>
    <p:sldId id="314" r:id="rId19"/>
    <p:sldId id="315" r:id="rId20"/>
    <p:sldId id="316" r:id="rId21"/>
    <p:sldId id="320" r:id="rId22"/>
    <p:sldId id="317" r:id="rId23"/>
    <p:sldId id="355" r:id="rId24"/>
    <p:sldId id="318" r:id="rId25"/>
    <p:sldId id="359" r:id="rId26"/>
    <p:sldId id="356" r:id="rId27"/>
    <p:sldId id="358" r:id="rId28"/>
    <p:sldId id="322" r:id="rId29"/>
    <p:sldId id="323" r:id="rId30"/>
    <p:sldId id="324" r:id="rId31"/>
    <p:sldId id="325" r:id="rId32"/>
    <p:sldId id="326" r:id="rId33"/>
    <p:sldId id="327" r:id="rId34"/>
    <p:sldId id="329" r:id="rId35"/>
    <p:sldId id="330" r:id="rId36"/>
    <p:sldId id="331" r:id="rId37"/>
    <p:sldId id="332" r:id="rId38"/>
    <p:sldId id="333" r:id="rId39"/>
  </p:sldIdLst>
  <p:sldSz cx="12188825"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7">
          <p15:clr>
            <a:srgbClr val="A4A3A4"/>
          </p15:clr>
        </p15:guide>
        <p15:guide id="2" pos="59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jda Gartner" initials="MG" lastIdx="16" clrIdx="0">
    <p:extLst>
      <p:ext uri="{19B8F6BF-5375-455C-9EA6-DF929625EA0E}">
        <p15:presenceInfo xmlns:p15="http://schemas.microsoft.com/office/powerpoint/2012/main" userId="S-1-5-21-2043430618-2407129832-2781068167-47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A08"/>
    <a:srgbClr val="00315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rednji slog 2 – poudarek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269D01E-BC32-4049-B463-5C60D7B0CCD2}" styleName="Tematski slog 2 – poudarek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07" d="100"/>
          <a:sy n="107" d="100"/>
        </p:scale>
        <p:origin x="714" y="114"/>
      </p:cViewPr>
      <p:guideLst>
        <p:guide orient="horz" pos="1057"/>
        <p:guide pos="59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017A2A-BAB7-4921-A70A-C7D4783D42F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00418348-E280-475C-8770-6EE7F80FF31E}">
      <dgm:prSet phldrT="[besedilo]" custT="1"/>
      <dgm:spPr>
        <a:solidFill>
          <a:srgbClr val="EC7A08"/>
        </a:solidFill>
      </dgm:spPr>
      <dgm:t>
        <a:bodyPr/>
        <a:lstStyle/>
        <a:p>
          <a:r>
            <a:rPr lang="sl-SI" sz="1800" dirty="0">
              <a:solidFill>
                <a:srgbClr val="003150"/>
              </a:solidFill>
            </a:rPr>
            <a:t>Ena od metod vrednotenja spretnosti, znanj in kompetenc</a:t>
          </a:r>
        </a:p>
      </dgm:t>
    </dgm:pt>
    <dgm:pt modelId="{685B55FA-2F60-45A5-9DAB-CC15B8D804EB}" type="parTrans" cxnId="{D0C36FF7-53ED-44F3-9479-210F93880F71}">
      <dgm:prSet/>
      <dgm:spPr/>
      <dgm:t>
        <a:bodyPr/>
        <a:lstStyle/>
        <a:p>
          <a:endParaRPr lang="sl-SI"/>
        </a:p>
      </dgm:t>
    </dgm:pt>
    <dgm:pt modelId="{7811F600-DEA8-4ECF-9E76-3C0A0CCF9177}" type="sibTrans" cxnId="{D0C36FF7-53ED-44F3-9479-210F93880F71}">
      <dgm:prSet/>
      <dgm:spPr/>
      <dgm:t>
        <a:bodyPr/>
        <a:lstStyle/>
        <a:p>
          <a:endParaRPr lang="sl-SI"/>
        </a:p>
      </dgm:t>
    </dgm:pt>
    <dgm:pt modelId="{F8974D0B-443F-4FCB-9EC7-D0782BD4DD46}">
      <dgm:prSet phldrT="[besedilo]" custT="1"/>
      <dgm:spPr>
        <a:solidFill>
          <a:srgbClr val="EC7A08"/>
        </a:solidFill>
      </dgm:spPr>
      <dgm:t>
        <a:bodyPr/>
        <a:lstStyle/>
        <a:p>
          <a:r>
            <a:rPr lang="sl-SI" sz="1800" dirty="0">
              <a:solidFill>
                <a:srgbClr val="003150"/>
              </a:solidFill>
            </a:rPr>
            <a:t>Prikaz posameznikovih dosežkov in izkušenj pridobljenih na različne načine</a:t>
          </a:r>
        </a:p>
      </dgm:t>
    </dgm:pt>
    <dgm:pt modelId="{FFC2535F-8F26-4FCC-8674-95C4649ABF09}" type="parTrans" cxnId="{BABA8EC3-7A78-48E0-A505-FDED0F63ABD1}">
      <dgm:prSet/>
      <dgm:spPr/>
      <dgm:t>
        <a:bodyPr/>
        <a:lstStyle/>
        <a:p>
          <a:endParaRPr lang="sl-SI"/>
        </a:p>
      </dgm:t>
    </dgm:pt>
    <dgm:pt modelId="{69298BB1-8935-437A-B8BD-215AE806391D}" type="sibTrans" cxnId="{BABA8EC3-7A78-48E0-A505-FDED0F63ABD1}">
      <dgm:prSet/>
      <dgm:spPr/>
      <dgm:t>
        <a:bodyPr/>
        <a:lstStyle/>
        <a:p>
          <a:endParaRPr lang="sl-SI"/>
        </a:p>
      </dgm:t>
    </dgm:pt>
    <dgm:pt modelId="{5F10C37D-1E51-4F98-A586-EF6C3EB57599}">
      <dgm:prSet phldrT="[besedilo]" custT="1"/>
      <dgm:spPr>
        <a:solidFill>
          <a:srgbClr val="EC7A08"/>
        </a:solidFill>
      </dgm:spPr>
      <dgm:t>
        <a:bodyPr/>
        <a:lstStyle/>
        <a:p>
          <a:r>
            <a:rPr lang="sl-SI" sz="1800" dirty="0">
              <a:solidFill>
                <a:srgbClr val="003150"/>
              </a:solidFill>
            </a:rPr>
            <a:t>Sistematično urejena v skladu s katalogom za NPK</a:t>
          </a:r>
        </a:p>
      </dgm:t>
    </dgm:pt>
    <dgm:pt modelId="{F5CCA41A-640F-498A-B1F6-8BA8B357EFA6}" type="parTrans" cxnId="{3E3AC885-5D5F-4960-B764-9001A9E0254B}">
      <dgm:prSet/>
      <dgm:spPr/>
      <dgm:t>
        <a:bodyPr/>
        <a:lstStyle/>
        <a:p>
          <a:endParaRPr lang="sl-SI"/>
        </a:p>
      </dgm:t>
    </dgm:pt>
    <dgm:pt modelId="{BA1BC248-032D-4F70-8D9D-BF3BDFBF30C9}" type="sibTrans" cxnId="{3E3AC885-5D5F-4960-B764-9001A9E0254B}">
      <dgm:prSet/>
      <dgm:spPr/>
      <dgm:t>
        <a:bodyPr/>
        <a:lstStyle/>
        <a:p>
          <a:endParaRPr lang="sl-SI"/>
        </a:p>
      </dgm:t>
    </dgm:pt>
    <dgm:pt modelId="{A4B8324C-9F4C-4F43-B5F0-08267C3F66C0}" type="pres">
      <dgm:prSet presAssocID="{71017A2A-BAB7-4921-A70A-C7D4783D42F9}" presName="linear" presStyleCnt="0">
        <dgm:presLayoutVars>
          <dgm:dir/>
          <dgm:animLvl val="lvl"/>
          <dgm:resizeHandles val="exact"/>
        </dgm:presLayoutVars>
      </dgm:prSet>
      <dgm:spPr/>
    </dgm:pt>
    <dgm:pt modelId="{79ED28CC-F2B6-4BC5-B9E8-881F155CB2C7}" type="pres">
      <dgm:prSet presAssocID="{00418348-E280-475C-8770-6EE7F80FF31E}" presName="parentLin" presStyleCnt="0"/>
      <dgm:spPr/>
    </dgm:pt>
    <dgm:pt modelId="{A48DDA22-E3DD-43B8-9DBF-6491B81D54E7}" type="pres">
      <dgm:prSet presAssocID="{00418348-E280-475C-8770-6EE7F80FF31E}" presName="parentLeftMargin" presStyleLbl="node1" presStyleIdx="0" presStyleCnt="3"/>
      <dgm:spPr/>
    </dgm:pt>
    <dgm:pt modelId="{71C47AD7-ED7A-448B-B13A-EBFF972EE3D5}" type="pres">
      <dgm:prSet presAssocID="{00418348-E280-475C-8770-6EE7F80FF31E}" presName="parentText" presStyleLbl="node1" presStyleIdx="0" presStyleCnt="3" custScaleX="136106" custScaleY="259720" custLinFactNeighborX="-21362" custLinFactNeighborY="-1613">
        <dgm:presLayoutVars>
          <dgm:chMax val="0"/>
          <dgm:bulletEnabled val="1"/>
        </dgm:presLayoutVars>
      </dgm:prSet>
      <dgm:spPr/>
    </dgm:pt>
    <dgm:pt modelId="{1F479314-E90A-4DA2-801F-B9531D467156}" type="pres">
      <dgm:prSet presAssocID="{00418348-E280-475C-8770-6EE7F80FF31E}" presName="negativeSpace" presStyleCnt="0"/>
      <dgm:spPr/>
    </dgm:pt>
    <dgm:pt modelId="{1471D5DB-9FC3-4DD9-A287-F47E103EFA01}" type="pres">
      <dgm:prSet presAssocID="{00418348-E280-475C-8770-6EE7F80FF31E}" presName="childText" presStyleLbl="conFgAcc1" presStyleIdx="0" presStyleCnt="3">
        <dgm:presLayoutVars>
          <dgm:bulletEnabled val="1"/>
        </dgm:presLayoutVars>
      </dgm:prSet>
      <dgm:spPr>
        <a:ln>
          <a:solidFill>
            <a:srgbClr val="666699"/>
          </a:solidFill>
        </a:ln>
      </dgm:spPr>
    </dgm:pt>
    <dgm:pt modelId="{F0795727-1298-4911-9661-A2998950DA97}" type="pres">
      <dgm:prSet presAssocID="{7811F600-DEA8-4ECF-9E76-3C0A0CCF9177}" presName="spaceBetweenRectangles" presStyleCnt="0"/>
      <dgm:spPr/>
    </dgm:pt>
    <dgm:pt modelId="{2B15F8D3-2EC1-425B-8D38-9D6CF997E343}" type="pres">
      <dgm:prSet presAssocID="{F8974D0B-443F-4FCB-9EC7-D0782BD4DD46}" presName="parentLin" presStyleCnt="0"/>
      <dgm:spPr/>
    </dgm:pt>
    <dgm:pt modelId="{7A57DAE8-3D91-4D34-8248-793348ADDA5B}" type="pres">
      <dgm:prSet presAssocID="{F8974D0B-443F-4FCB-9EC7-D0782BD4DD46}" presName="parentLeftMargin" presStyleLbl="node1" presStyleIdx="0" presStyleCnt="3"/>
      <dgm:spPr/>
    </dgm:pt>
    <dgm:pt modelId="{12A966CA-B431-47CD-AB3E-8D53B0F992DD}" type="pres">
      <dgm:prSet presAssocID="{F8974D0B-443F-4FCB-9EC7-D0782BD4DD46}" presName="parentText" presStyleLbl="node1" presStyleIdx="1" presStyleCnt="3" custScaleX="142997" custScaleY="243614" custLinFactNeighborX="-5409" custLinFactNeighborY="682">
        <dgm:presLayoutVars>
          <dgm:chMax val="0"/>
          <dgm:bulletEnabled val="1"/>
        </dgm:presLayoutVars>
      </dgm:prSet>
      <dgm:spPr/>
    </dgm:pt>
    <dgm:pt modelId="{C2B143C7-F487-4101-8C11-22D24079D7EF}" type="pres">
      <dgm:prSet presAssocID="{F8974D0B-443F-4FCB-9EC7-D0782BD4DD46}" presName="negativeSpace" presStyleCnt="0"/>
      <dgm:spPr/>
    </dgm:pt>
    <dgm:pt modelId="{246C7402-FD52-4F9E-81A6-3C5DED0987A3}" type="pres">
      <dgm:prSet presAssocID="{F8974D0B-443F-4FCB-9EC7-D0782BD4DD46}" presName="childText" presStyleLbl="conFgAcc1" presStyleIdx="1" presStyleCnt="3">
        <dgm:presLayoutVars>
          <dgm:bulletEnabled val="1"/>
        </dgm:presLayoutVars>
      </dgm:prSet>
      <dgm:spPr>
        <a:ln>
          <a:solidFill>
            <a:srgbClr val="666699"/>
          </a:solidFill>
        </a:ln>
      </dgm:spPr>
    </dgm:pt>
    <dgm:pt modelId="{6929FCC0-B0AA-4D63-9950-B5B9D6D3242E}" type="pres">
      <dgm:prSet presAssocID="{69298BB1-8935-437A-B8BD-215AE806391D}" presName="spaceBetweenRectangles" presStyleCnt="0"/>
      <dgm:spPr/>
    </dgm:pt>
    <dgm:pt modelId="{C8EBE5F0-2AED-4BA4-B0B5-61366B9A0B28}" type="pres">
      <dgm:prSet presAssocID="{5F10C37D-1E51-4F98-A586-EF6C3EB57599}" presName="parentLin" presStyleCnt="0"/>
      <dgm:spPr/>
    </dgm:pt>
    <dgm:pt modelId="{FAEF06D6-2C68-4D6C-BD57-BC7C9BEE5A1C}" type="pres">
      <dgm:prSet presAssocID="{5F10C37D-1E51-4F98-A586-EF6C3EB57599}" presName="parentLeftMargin" presStyleLbl="node1" presStyleIdx="1" presStyleCnt="3"/>
      <dgm:spPr/>
    </dgm:pt>
    <dgm:pt modelId="{03C41869-C2C4-483A-A994-0A00CA167EB4}" type="pres">
      <dgm:prSet presAssocID="{5F10C37D-1E51-4F98-A586-EF6C3EB57599}" presName="parentText" presStyleLbl="node1" presStyleIdx="2" presStyleCnt="3" custScaleX="142997" custScaleY="240382">
        <dgm:presLayoutVars>
          <dgm:chMax val="0"/>
          <dgm:bulletEnabled val="1"/>
        </dgm:presLayoutVars>
      </dgm:prSet>
      <dgm:spPr/>
    </dgm:pt>
    <dgm:pt modelId="{6BAC43E6-3F43-4B09-8306-BEC54C857593}" type="pres">
      <dgm:prSet presAssocID="{5F10C37D-1E51-4F98-A586-EF6C3EB57599}" presName="negativeSpace" presStyleCnt="0"/>
      <dgm:spPr/>
    </dgm:pt>
    <dgm:pt modelId="{18E79342-ECC2-42A9-B070-70779E09F07C}" type="pres">
      <dgm:prSet presAssocID="{5F10C37D-1E51-4F98-A586-EF6C3EB57599}" presName="childText" presStyleLbl="conFgAcc1" presStyleIdx="2" presStyleCnt="3">
        <dgm:presLayoutVars>
          <dgm:bulletEnabled val="1"/>
        </dgm:presLayoutVars>
      </dgm:prSet>
      <dgm:spPr>
        <a:ln>
          <a:solidFill>
            <a:srgbClr val="666699"/>
          </a:solidFill>
        </a:ln>
      </dgm:spPr>
    </dgm:pt>
  </dgm:ptLst>
  <dgm:cxnLst>
    <dgm:cxn modelId="{20256E01-8AB1-4C92-876D-042824C73FD6}" type="presOf" srcId="{00418348-E280-475C-8770-6EE7F80FF31E}" destId="{A48DDA22-E3DD-43B8-9DBF-6491B81D54E7}" srcOrd="0" destOrd="0" presId="urn:microsoft.com/office/officeart/2005/8/layout/list1"/>
    <dgm:cxn modelId="{64AF4925-F469-4BD7-BA11-CF5F292AD9DF}" type="presOf" srcId="{F8974D0B-443F-4FCB-9EC7-D0782BD4DD46}" destId="{12A966CA-B431-47CD-AB3E-8D53B0F992DD}" srcOrd="1" destOrd="0" presId="urn:microsoft.com/office/officeart/2005/8/layout/list1"/>
    <dgm:cxn modelId="{3E3AC885-5D5F-4960-B764-9001A9E0254B}" srcId="{71017A2A-BAB7-4921-A70A-C7D4783D42F9}" destId="{5F10C37D-1E51-4F98-A586-EF6C3EB57599}" srcOrd="2" destOrd="0" parTransId="{F5CCA41A-640F-498A-B1F6-8BA8B357EFA6}" sibTransId="{BA1BC248-032D-4F70-8D9D-BF3BDFBF30C9}"/>
    <dgm:cxn modelId="{5BA8449C-00E6-4C44-A79F-F8941F936E4E}" type="presOf" srcId="{5F10C37D-1E51-4F98-A586-EF6C3EB57599}" destId="{FAEF06D6-2C68-4D6C-BD57-BC7C9BEE5A1C}" srcOrd="0" destOrd="0" presId="urn:microsoft.com/office/officeart/2005/8/layout/list1"/>
    <dgm:cxn modelId="{4DD96EA2-D6B8-4F8D-88E2-51E8D965906D}" type="presOf" srcId="{F8974D0B-443F-4FCB-9EC7-D0782BD4DD46}" destId="{7A57DAE8-3D91-4D34-8248-793348ADDA5B}" srcOrd="0" destOrd="0" presId="urn:microsoft.com/office/officeart/2005/8/layout/list1"/>
    <dgm:cxn modelId="{A23D57A7-131A-4A66-8FFD-7ADAF2411B17}" type="presOf" srcId="{5F10C37D-1E51-4F98-A586-EF6C3EB57599}" destId="{03C41869-C2C4-483A-A994-0A00CA167EB4}" srcOrd="1" destOrd="0" presId="urn:microsoft.com/office/officeart/2005/8/layout/list1"/>
    <dgm:cxn modelId="{BABA8EC3-7A78-48E0-A505-FDED0F63ABD1}" srcId="{71017A2A-BAB7-4921-A70A-C7D4783D42F9}" destId="{F8974D0B-443F-4FCB-9EC7-D0782BD4DD46}" srcOrd="1" destOrd="0" parTransId="{FFC2535F-8F26-4FCC-8674-95C4649ABF09}" sibTransId="{69298BB1-8935-437A-B8BD-215AE806391D}"/>
    <dgm:cxn modelId="{A1E927E6-197C-4323-B3AD-DADA79E59A4E}" type="presOf" srcId="{00418348-E280-475C-8770-6EE7F80FF31E}" destId="{71C47AD7-ED7A-448B-B13A-EBFF972EE3D5}" srcOrd="1" destOrd="0" presId="urn:microsoft.com/office/officeart/2005/8/layout/list1"/>
    <dgm:cxn modelId="{6610E4E8-CD7A-4340-85D4-1BE2D24A3D45}" type="presOf" srcId="{71017A2A-BAB7-4921-A70A-C7D4783D42F9}" destId="{A4B8324C-9F4C-4F43-B5F0-08267C3F66C0}" srcOrd="0" destOrd="0" presId="urn:microsoft.com/office/officeart/2005/8/layout/list1"/>
    <dgm:cxn modelId="{D0C36FF7-53ED-44F3-9479-210F93880F71}" srcId="{71017A2A-BAB7-4921-A70A-C7D4783D42F9}" destId="{00418348-E280-475C-8770-6EE7F80FF31E}" srcOrd="0" destOrd="0" parTransId="{685B55FA-2F60-45A5-9DAB-CC15B8D804EB}" sibTransId="{7811F600-DEA8-4ECF-9E76-3C0A0CCF9177}"/>
    <dgm:cxn modelId="{B8979EBA-BB24-4656-960A-0C0D6C40D020}" type="presParOf" srcId="{A4B8324C-9F4C-4F43-B5F0-08267C3F66C0}" destId="{79ED28CC-F2B6-4BC5-B9E8-881F155CB2C7}" srcOrd="0" destOrd="0" presId="urn:microsoft.com/office/officeart/2005/8/layout/list1"/>
    <dgm:cxn modelId="{CDD23FAB-8FDC-4252-AD64-3F231304912B}" type="presParOf" srcId="{79ED28CC-F2B6-4BC5-B9E8-881F155CB2C7}" destId="{A48DDA22-E3DD-43B8-9DBF-6491B81D54E7}" srcOrd="0" destOrd="0" presId="urn:microsoft.com/office/officeart/2005/8/layout/list1"/>
    <dgm:cxn modelId="{50AB81A0-04B1-4691-B855-176B75420824}" type="presParOf" srcId="{79ED28CC-F2B6-4BC5-B9E8-881F155CB2C7}" destId="{71C47AD7-ED7A-448B-B13A-EBFF972EE3D5}" srcOrd="1" destOrd="0" presId="urn:microsoft.com/office/officeart/2005/8/layout/list1"/>
    <dgm:cxn modelId="{E8B4ECE0-0835-4946-8A6F-214AC6CD5A92}" type="presParOf" srcId="{A4B8324C-9F4C-4F43-B5F0-08267C3F66C0}" destId="{1F479314-E90A-4DA2-801F-B9531D467156}" srcOrd="1" destOrd="0" presId="urn:microsoft.com/office/officeart/2005/8/layout/list1"/>
    <dgm:cxn modelId="{8E56BAE2-617C-46E3-A689-340321C6547D}" type="presParOf" srcId="{A4B8324C-9F4C-4F43-B5F0-08267C3F66C0}" destId="{1471D5DB-9FC3-4DD9-A287-F47E103EFA01}" srcOrd="2" destOrd="0" presId="urn:microsoft.com/office/officeart/2005/8/layout/list1"/>
    <dgm:cxn modelId="{39BE2993-17F8-4029-9A67-967FEC0AA0F6}" type="presParOf" srcId="{A4B8324C-9F4C-4F43-B5F0-08267C3F66C0}" destId="{F0795727-1298-4911-9661-A2998950DA97}" srcOrd="3" destOrd="0" presId="urn:microsoft.com/office/officeart/2005/8/layout/list1"/>
    <dgm:cxn modelId="{E29D8AFD-EA28-4742-A283-98E9DC2571AE}" type="presParOf" srcId="{A4B8324C-9F4C-4F43-B5F0-08267C3F66C0}" destId="{2B15F8D3-2EC1-425B-8D38-9D6CF997E343}" srcOrd="4" destOrd="0" presId="urn:microsoft.com/office/officeart/2005/8/layout/list1"/>
    <dgm:cxn modelId="{A4EB3631-D9EF-442F-B5F4-A6955B072BC3}" type="presParOf" srcId="{2B15F8D3-2EC1-425B-8D38-9D6CF997E343}" destId="{7A57DAE8-3D91-4D34-8248-793348ADDA5B}" srcOrd="0" destOrd="0" presId="urn:microsoft.com/office/officeart/2005/8/layout/list1"/>
    <dgm:cxn modelId="{90B82238-3B8E-4EBA-88B7-3F936C6798FB}" type="presParOf" srcId="{2B15F8D3-2EC1-425B-8D38-9D6CF997E343}" destId="{12A966CA-B431-47CD-AB3E-8D53B0F992DD}" srcOrd="1" destOrd="0" presId="urn:microsoft.com/office/officeart/2005/8/layout/list1"/>
    <dgm:cxn modelId="{3D35594B-777E-44C8-8D29-F59EE8F28A2D}" type="presParOf" srcId="{A4B8324C-9F4C-4F43-B5F0-08267C3F66C0}" destId="{C2B143C7-F487-4101-8C11-22D24079D7EF}" srcOrd="5" destOrd="0" presId="urn:microsoft.com/office/officeart/2005/8/layout/list1"/>
    <dgm:cxn modelId="{E9FA11DA-5482-473E-AAA9-953B67100650}" type="presParOf" srcId="{A4B8324C-9F4C-4F43-B5F0-08267C3F66C0}" destId="{246C7402-FD52-4F9E-81A6-3C5DED0987A3}" srcOrd="6" destOrd="0" presId="urn:microsoft.com/office/officeart/2005/8/layout/list1"/>
    <dgm:cxn modelId="{181A2377-AD35-42E5-965A-912950D8D117}" type="presParOf" srcId="{A4B8324C-9F4C-4F43-B5F0-08267C3F66C0}" destId="{6929FCC0-B0AA-4D63-9950-B5B9D6D3242E}" srcOrd="7" destOrd="0" presId="urn:microsoft.com/office/officeart/2005/8/layout/list1"/>
    <dgm:cxn modelId="{B8ED2694-37A0-477B-96EA-BBE915F2B557}" type="presParOf" srcId="{A4B8324C-9F4C-4F43-B5F0-08267C3F66C0}" destId="{C8EBE5F0-2AED-4BA4-B0B5-61366B9A0B28}" srcOrd="8" destOrd="0" presId="urn:microsoft.com/office/officeart/2005/8/layout/list1"/>
    <dgm:cxn modelId="{713E9845-B6CA-451A-B3FF-442490ADF2A9}" type="presParOf" srcId="{C8EBE5F0-2AED-4BA4-B0B5-61366B9A0B28}" destId="{FAEF06D6-2C68-4D6C-BD57-BC7C9BEE5A1C}" srcOrd="0" destOrd="0" presId="urn:microsoft.com/office/officeart/2005/8/layout/list1"/>
    <dgm:cxn modelId="{DEEB5759-6CCD-4418-9D73-72878BF82FF1}" type="presParOf" srcId="{C8EBE5F0-2AED-4BA4-B0B5-61366B9A0B28}" destId="{03C41869-C2C4-483A-A994-0A00CA167EB4}" srcOrd="1" destOrd="0" presId="urn:microsoft.com/office/officeart/2005/8/layout/list1"/>
    <dgm:cxn modelId="{DF69CAA6-42B7-45BC-8485-274973D1A397}" type="presParOf" srcId="{A4B8324C-9F4C-4F43-B5F0-08267C3F66C0}" destId="{6BAC43E6-3F43-4B09-8306-BEC54C857593}" srcOrd="9" destOrd="0" presId="urn:microsoft.com/office/officeart/2005/8/layout/list1"/>
    <dgm:cxn modelId="{1F243CE7-9786-4DA2-A84E-E98D8FE8D713}" type="presParOf" srcId="{A4B8324C-9F4C-4F43-B5F0-08267C3F66C0}" destId="{18E79342-ECC2-42A9-B070-70779E09F07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D60A68-865F-4D7C-898B-CFF003BA6C81}" type="doc">
      <dgm:prSet loTypeId="urn:microsoft.com/office/officeart/2005/8/layout/bProcess4" loCatId="process" qsTypeId="urn:microsoft.com/office/officeart/2005/8/quickstyle/3d3" qsCatId="3D" csTypeId="urn:microsoft.com/office/officeart/2005/8/colors/colorful1" csCatId="colorful" phldr="1"/>
      <dgm:spPr/>
      <dgm:t>
        <a:bodyPr/>
        <a:lstStyle/>
        <a:p>
          <a:endParaRPr lang="sl-SI"/>
        </a:p>
      </dgm:t>
    </dgm:pt>
    <dgm:pt modelId="{AABE8BE4-4D53-480E-B1AA-CCD58D2A695F}">
      <dgm:prSet phldrT="[besedilo]"/>
      <dgm:spPr/>
      <dgm:t>
        <a:bodyPr/>
        <a:lstStyle/>
        <a:p>
          <a:r>
            <a:rPr lang="sl-SI" dirty="0"/>
            <a:t>Izpolnjevanje vstopnih pogojev</a:t>
          </a:r>
        </a:p>
      </dgm:t>
    </dgm:pt>
    <dgm:pt modelId="{891F5913-C866-4F6D-B16C-66718AC32430}" type="parTrans" cxnId="{607175A4-BEF4-4797-8AE3-360FDB8E7FD7}">
      <dgm:prSet/>
      <dgm:spPr/>
      <dgm:t>
        <a:bodyPr/>
        <a:lstStyle/>
        <a:p>
          <a:endParaRPr lang="sl-SI"/>
        </a:p>
      </dgm:t>
    </dgm:pt>
    <dgm:pt modelId="{6CF22CA6-B9F9-44C1-A903-A7ECAF15402A}" type="sibTrans" cxnId="{607175A4-BEF4-4797-8AE3-360FDB8E7FD7}">
      <dgm:prSet/>
      <dgm:spPr/>
      <dgm:t>
        <a:bodyPr/>
        <a:lstStyle/>
        <a:p>
          <a:endParaRPr lang="sl-SI"/>
        </a:p>
      </dgm:t>
    </dgm:pt>
    <dgm:pt modelId="{520A4271-129A-48E7-B143-182B3CDEC537}">
      <dgm:prSet phldrT="[besedilo]"/>
      <dgm:spPr/>
      <dgm:t>
        <a:bodyPr/>
        <a:lstStyle/>
        <a:p>
          <a:r>
            <a:rPr lang="sl-SI" dirty="0"/>
            <a:t>Vrednotenje posameznih dokazil</a:t>
          </a:r>
        </a:p>
      </dgm:t>
    </dgm:pt>
    <dgm:pt modelId="{6692FE2B-E3B0-4DD2-ADF1-424EDB46960E}" type="parTrans" cxnId="{3E764715-1F6B-45F3-ADC6-871189F37365}">
      <dgm:prSet/>
      <dgm:spPr/>
      <dgm:t>
        <a:bodyPr/>
        <a:lstStyle/>
        <a:p>
          <a:endParaRPr lang="sl-SI"/>
        </a:p>
      </dgm:t>
    </dgm:pt>
    <dgm:pt modelId="{4757B337-A9F0-4FB9-BEC4-C291EFCD9E2F}" type="sibTrans" cxnId="{3E764715-1F6B-45F3-ADC6-871189F37365}">
      <dgm:prSet/>
      <dgm:spPr/>
      <dgm:t>
        <a:bodyPr/>
        <a:lstStyle/>
        <a:p>
          <a:endParaRPr lang="sl-SI"/>
        </a:p>
      </dgm:t>
    </dgm:pt>
    <dgm:pt modelId="{66382BB5-74E0-41AE-8AF4-A5115387C596}">
      <dgm:prSet phldrT="[besedilo]"/>
      <dgm:spPr/>
      <dgm:t>
        <a:bodyPr/>
        <a:lstStyle/>
        <a:p>
          <a:r>
            <a:rPr lang="sl-SI" dirty="0"/>
            <a:t>Priznavanje ključnih del (matrika)</a:t>
          </a:r>
        </a:p>
      </dgm:t>
    </dgm:pt>
    <dgm:pt modelId="{9D7D75CE-8AF4-473B-8408-5B55CBD18CB3}" type="parTrans" cxnId="{20339B26-1724-4F59-9066-AABA840A3E64}">
      <dgm:prSet/>
      <dgm:spPr/>
      <dgm:t>
        <a:bodyPr/>
        <a:lstStyle/>
        <a:p>
          <a:endParaRPr lang="sl-SI"/>
        </a:p>
      </dgm:t>
    </dgm:pt>
    <dgm:pt modelId="{37B8DFAB-E06C-46A9-AAB2-F6FE8DEBC173}" type="sibTrans" cxnId="{20339B26-1724-4F59-9066-AABA840A3E64}">
      <dgm:prSet/>
      <dgm:spPr/>
      <dgm:t>
        <a:bodyPr/>
        <a:lstStyle/>
        <a:p>
          <a:endParaRPr lang="sl-SI"/>
        </a:p>
      </dgm:t>
    </dgm:pt>
    <dgm:pt modelId="{332F5A9A-03F6-4DAE-8AD0-E146374D4FE4}">
      <dgm:prSet phldrT="[besedilo]"/>
      <dgm:spPr/>
      <dgm:t>
        <a:bodyPr/>
        <a:lstStyle/>
        <a:p>
          <a:r>
            <a:rPr lang="sl-SI" dirty="0"/>
            <a:t>Odločitev o potrjevanju NPK</a:t>
          </a:r>
        </a:p>
      </dgm:t>
    </dgm:pt>
    <dgm:pt modelId="{6E174BB0-764A-407B-A2E5-C8065D12A1B0}" type="parTrans" cxnId="{A5770A0C-5ABA-46F2-8ECB-077FD011785F}">
      <dgm:prSet/>
      <dgm:spPr/>
      <dgm:t>
        <a:bodyPr/>
        <a:lstStyle/>
        <a:p>
          <a:endParaRPr lang="sl-SI"/>
        </a:p>
      </dgm:t>
    </dgm:pt>
    <dgm:pt modelId="{AE1975E2-3593-4E26-97E4-B54926DA505D}" type="sibTrans" cxnId="{A5770A0C-5ABA-46F2-8ECB-077FD011785F}">
      <dgm:prSet/>
      <dgm:spPr/>
      <dgm:t>
        <a:bodyPr/>
        <a:lstStyle/>
        <a:p>
          <a:endParaRPr lang="sl-SI"/>
        </a:p>
      </dgm:t>
    </dgm:pt>
    <dgm:pt modelId="{E9EF5271-EECC-445C-85B6-FC3DBCB87488}" type="pres">
      <dgm:prSet presAssocID="{C8D60A68-865F-4D7C-898B-CFF003BA6C81}" presName="Name0" presStyleCnt="0">
        <dgm:presLayoutVars>
          <dgm:dir/>
          <dgm:resizeHandles/>
        </dgm:presLayoutVars>
      </dgm:prSet>
      <dgm:spPr/>
    </dgm:pt>
    <dgm:pt modelId="{B0457633-F35E-4597-B594-696AAA84AE69}" type="pres">
      <dgm:prSet presAssocID="{AABE8BE4-4D53-480E-B1AA-CCD58D2A695F}" presName="compNode" presStyleCnt="0"/>
      <dgm:spPr/>
    </dgm:pt>
    <dgm:pt modelId="{3890AA98-EBDE-4DD8-A14F-58F4C661D240}" type="pres">
      <dgm:prSet presAssocID="{AABE8BE4-4D53-480E-B1AA-CCD58D2A695F}" presName="dummyConnPt" presStyleCnt="0"/>
      <dgm:spPr/>
    </dgm:pt>
    <dgm:pt modelId="{F1C4594E-3B8C-44A9-B205-56EBAACA38E4}" type="pres">
      <dgm:prSet presAssocID="{AABE8BE4-4D53-480E-B1AA-CCD58D2A695F}" presName="node" presStyleLbl="node1" presStyleIdx="0" presStyleCnt="4" custScaleX="100966" custScaleY="100222">
        <dgm:presLayoutVars>
          <dgm:bulletEnabled val="1"/>
        </dgm:presLayoutVars>
      </dgm:prSet>
      <dgm:spPr/>
    </dgm:pt>
    <dgm:pt modelId="{7D1D0DD5-502E-4006-A9BC-5CECC83EB7AC}" type="pres">
      <dgm:prSet presAssocID="{6CF22CA6-B9F9-44C1-A903-A7ECAF15402A}" presName="sibTrans" presStyleLbl="bgSibTrans2D1" presStyleIdx="0" presStyleCnt="3"/>
      <dgm:spPr/>
    </dgm:pt>
    <dgm:pt modelId="{86400203-F053-4AF7-8055-551694F09E52}" type="pres">
      <dgm:prSet presAssocID="{520A4271-129A-48E7-B143-182B3CDEC537}" presName="compNode" presStyleCnt="0"/>
      <dgm:spPr/>
    </dgm:pt>
    <dgm:pt modelId="{417506CC-5080-40CD-848B-5DB6F1C03EB3}" type="pres">
      <dgm:prSet presAssocID="{520A4271-129A-48E7-B143-182B3CDEC537}" presName="dummyConnPt" presStyleCnt="0"/>
      <dgm:spPr/>
    </dgm:pt>
    <dgm:pt modelId="{3F8AB1C9-3A5A-41A8-97C4-94670BF22A26}" type="pres">
      <dgm:prSet presAssocID="{520A4271-129A-48E7-B143-182B3CDEC537}" presName="node" presStyleLbl="node1" presStyleIdx="1" presStyleCnt="4">
        <dgm:presLayoutVars>
          <dgm:bulletEnabled val="1"/>
        </dgm:presLayoutVars>
      </dgm:prSet>
      <dgm:spPr/>
    </dgm:pt>
    <dgm:pt modelId="{FF202A33-36D2-40D5-B017-D2C8EE3C225F}" type="pres">
      <dgm:prSet presAssocID="{4757B337-A9F0-4FB9-BEC4-C291EFCD9E2F}" presName="sibTrans" presStyleLbl="bgSibTrans2D1" presStyleIdx="1" presStyleCnt="3"/>
      <dgm:spPr/>
    </dgm:pt>
    <dgm:pt modelId="{751DDA5B-15B6-4326-8A6C-0368FCB8A857}" type="pres">
      <dgm:prSet presAssocID="{66382BB5-74E0-41AE-8AF4-A5115387C596}" presName="compNode" presStyleCnt="0"/>
      <dgm:spPr/>
    </dgm:pt>
    <dgm:pt modelId="{8AF4002F-F73A-4CF1-B619-05332DC19742}" type="pres">
      <dgm:prSet presAssocID="{66382BB5-74E0-41AE-8AF4-A5115387C596}" presName="dummyConnPt" presStyleCnt="0"/>
      <dgm:spPr/>
    </dgm:pt>
    <dgm:pt modelId="{3D022BB6-DCCB-497F-B66F-1DF6466AB6E3}" type="pres">
      <dgm:prSet presAssocID="{66382BB5-74E0-41AE-8AF4-A5115387C596}" presName="node" presStyleLbl="node1" presStyleIdx="2" presStyleCnt="4">
        <dgm:presLayoutVars>
          <dgm:bulletEnabled val="1"/>
        </dgm:presLayoutVars>
      </dgm:prSet>
      <dgm:spPr/>
    </dgm:pt>
    <dgm:pt modelId="{5E1EF2F1-5464-4CD3-A6F5-3DC7E49AAB1B}" type="pres">
      <dgm:prSet presAssocID="{37B8DFAB-E06C-46A9-AAB2-F6FE8DEBC173}" presName="sibTrans" presStyleLbl="bgSibTrans2D1" presStyleIdx="2" presStyleCnt="3"/>
      <dgm:spPr/>
    </dgm:pt>
    <dgm:pt modelId="{A4EE223E-D0B0-44CB-80E5-B1A019F88DE0}" type="pres">
      <dgm:prSet presAssocID="{332F5A9A-03F6-4DAE-8AD0-E146374D4FE4}" presName="compNode" presStyleCnt="0"/>
      <dgm:spPr/>
    </dgm:pt>
    <dgm:pt modelId="{3E7E56A7-199E-44E8-B9C7-943CEE9634E3}" type="pres">
      <dgm:prSet presAssocID="{332F5A9A-03F6-4DAE-8AD0-E146374D4FE4}" presName="dummyConnPt" presStyleCnt="0"/>
      <dgm:spPr/>
    </dgm:pt>
    <dgm:pt modelId="{DF98BB8F-3F7F-42A4-8BF6-9E8159DFFCE2}" type="pres">
      <dgm:prSet presAssocID="{332F5A9A-03F6-4DAE-8AD0-E146374D4FE4}" presName="node" presStyleLbl="node1" presStyleIdx="3" presStyleCnt="4">
        <dgm:presLayoutVars>
          <dgm:bulletEnabled val="1"/>
        </dgm:presLayoutVars>
      </dgm:prSet>
      <dgm:spPr/>
    </dgm:pt>
  </dgm:ptLst>
  <dgm:cxnLst>
    <dgm:cxn modelId="{A5770A0C-5ABA-46F2-8ECB-077FD011785F}" srcId="{C8D60A68-865F-4D7C-898B-CFF003BA6C81}" destId="{332F5A9A-03F6-4DAE-8AD0-E146374D4FE4}" srcOrd="3" destOrd="0" parTransId="{6E174BB0-764A-407B-A2E5-C8065D12A1B0}" sibTransId="{AE1975E2-3593-4E26-97E4-B54926DA505D}"/>
    <dgm:cxn modelId="{3E764715-1F6B-45F3-ADC6-871189F37365}" srcId="{C8D60A68-865F-4D7C-898B-CFF003BA6C81}" destId="{520A4271-129A-48E7-B143-182B3CDEC537}" srcOrd="1" destOrd="0" parTransId="{6692FE2B-E3B0-4DD2-ADF1-424EDB46960E}" sibTransId="{4757B337-A9F0-4FB9-BEC4-C291EFCD9E2F}"/>
    <dgm:cxn modelId="{29F8A820-6FE8-4911-8C3C-D30F296AC872}" type="presOf" srcId="{66382BB5-74E0-41AE-8AF4-A5115387C596}" destId="{3D022BB6-DCCB-497F-B66F-1DF6466AB6E3}" srcOrd="0" destOrd="0" presId="urn:microsoft.com/office/officeart/2005/8/layout/bProcess4"/>
    <dgm:cxn modelId="{20339B26-1724-4F59-9066-AABA840A3E64}" srcId="{C8D60A68-865F-4D7C-898B-CFF003BA6C81}" destId="{66382BB5-74E0-41AE-8AF4-A5115387C596}" srcOrd="2" destOrd="0" parTransId="{9D7D75CE-8AF4-473B-8408-5B55CBD18CB3}" sibTransId="{37B8DFAB-E06C-46A9-AAB2-F6FE8DEBC173}"/>
    <dgm:cxn modelId="{03555E32-9B86-49E6-9479-2B29FD06BBFD}" type="presOf" srcId="{4757B337-A9F0-4FB9-BEC4-C291EFCD9E2F}" destId="{FF202A33-36D2-40D5-B017-D2C8EE3C225F}" srcOrd="0" destOrd="0" presId="urn:microsoft.com/office/officeart/2005/8/layout/bProcess4"/>
    <dgm:cxn modelId="{46BCEC4F-2E6F-46A7-8D86-3A4CB8E69EA5}" type="presOf" srcId="{C8D60A68-865F-4D7C-898B-CFF003BA6C81}" destId="{E9EF5271-EECC-445C-85B6-FC3DBCB87488}" srcOrd="0" destOrd="0" presId="urn:microsoft.com/office/officeart/2005/8/layout/bProcess4"/>
    <dgm:cxn modelId="{E9141876-52B0-4BB2-B1A2-8E54D586FBA3}" type="presOf" srcId="{AABE8BE4-4D53-480E-B1AA-CCD58D2A695F}" destId="{F1C4594E-3B8C-44A9-B205-56EBAACA38E4}" srcOrd="0" destOrd="0" presId="urn:microsoft.com/office/officeart/2005/8/layout/bProcess4"/>
    <dgm:cxn modelId="{44E9858A-9B20-4CE6-B455-701D1AF866F4}" type="presOf" srcId="{332F5A9A-03F6-4DAE-8AD0-E146374D4FE4}" destId="{DF98BB8F-3F7F-42A4-8BF6-9E8159DFFCE2}" srcOrd="0" destOrd="0" presId="urn:microsoft.com/office/officeart/2005/8/layout/bProcess4"/>
    <dgm:cxn modelId="{607175A4-BEF4-4797-8AE3-360FDB8E7FD7}" srcId="{C8D60A68-865F-4D7C-898B-CFF003BA6C81}" destId="{AABE8BE4-4D53-480E-B1AA-CCD58D2A695F}" srcOrd="0" destOrd="0" parTransId="{891F5913-C866-4F6D-B16C-66718AC32430}" sibTransId="{6CF22CA6-B9F9-44C1-A903-A7ECAF15402A}"/>
    <dgm:cxn modelId="{946350E2-DD8C-4500-8F2E-90224A11B9C4}" type="presOf" srcId="{6CF22CA6-B9F9-44C1-A903-A7ECAF15402A}" destId="{7D1D0DD5-502E-4006-A9BC-5CECC83EB7AC}" srcOrd="0" destOrd="0" presId="urn:microsoft.com/office/officeart/2005/8/layout/bProcess4"/>
    <dgm:cxn modelId="{1CD6ABFB-55EB-4D21-8F36-B1E504A2B9AD}" type="presOf" srcId="{37B8DFAB-E06C-46A9-AAB2-F6FE8DEBC173}" destId="{5E1EF2F1-5464-4CD3-A6F5-3DC7E49AAB1B}" srcOrd="0" destOrd="0" presId="urn:microsoft.com/office/officeart/2005/8/layout/bProcess4"/>
    <dgm:cxn modelId="{38CA9BFE-1DAF-4213-948E-4E160B2AD180}" type="presOf" srcId="{520A4271-129A-48E7-B143-182B3CDEC537}" destId="{3F8AB1C9-3A5A-41A8-97C4-94670BF22A26}" srcOrd="0" destOrd="0" presId="urn:microsoft.com/office/officeart/2005/8/layout/bProcess4"/>
    <dgm:cxn modelId="{DAF0AEC8-FD21-4700-BC19-53E9BAB89973}" type="presParOf" srcId="{E9EF5271-EECC-445C-85B6-FC3DBCB87488}" destId="{B0457633-F35E-4597-B594-696AAA84AE69}" srcOrd="0" destOrd="0" presId="urn:microsoft.com/office/officeart/2005/8/layout/bProcess4"/>
    <dgm:cxn modelId="{A91817C6-735C-444E-9234-A216794E99F4}" type="presParOf" srcId="{B0457633-F35E-4597-B594-696AAA84AE69}" destId="{3890AA98-EBDE-4DD8-A14F-58F4C661D240}" srcOrd="0" destOrd="0" presId="urn:microsoft.com/office/officeart/2005/8/layout/bProcess4"/>
    <dgm:cxn modelId="{BA780A0E-CBDF-4329-9CC7-59E982BE0E45}" type="presParOf" srcId="{B0457633-F35E-4597-B594-696AAA84AE69}" destId="{F1C4594E-3B8C-44A9-B205-56EBAACA38E4}" srcOrd="1" destOrd="0" presId="urn:microsoft.com/office/officeart/2005/8/layout/bProcess4"/>
    <dgm:cxn modelId="{48CE748A-A7E3-4FB0-979C-203954E9AA2F}" type="presParOf" srcId="{E9EF5271-EECC-445C-85B6-FC3DBCB87488}" destId="{7D1D0DD5-502E-4006-A9BC-5CECC83EB7AC}" srcOrd="1" destOrd="0" presId="urn:microsoft.com/office/officeart/2005/8/layout/bProcess4"/>
    <dgm:cxn modelId="{90B9CC0B-9A44-4CD6-86D7-D175D595041E}" type="presParOf" srcId="{E9EF5271-EECC-445C-85B6-FC3DBCB87488}" destId="{86400203-F053-4AF7-8055-551694F09E52}" srcOrd="2" destOrd="0" presId="urn:microsoft.com/office/officeart/2005/8/layout/bProcess4"/>
    <dgm:cxn modelId="{EBA59EBF-6F78-4319-AF28-35A65D4E9ACC}" type="presParOf" srcId="{86400203-F053-4AF7-8055-551694F09E52}" destId="{417506CC-5080-40CD-848B-5DB6F1C03EB3}" srcOrd="0" destOrd="0" presId="urn:microsoft.com/office/officeart/2005/8/layout/bProcess4"/>
    <dgm:cxn modelId="{C0332A59-92D0-48BE-AB5C-41F723C779DC}" type="presParOf" srcId="{86400203-F053-4AF7-8055-551694F09E52}" destId="{3F8AB1C9-3A5A-41A8-97C4-94670BF22A26}" srcOrd="1" destOrd="0" presId="urn:microsoft.com/office/officeart/2005/8/layout/bProcess4"/>
    <dgm:cxn modelId="{0EE01848-2957-4073-A9B2-931D9FB8D5D2}" type="presParOf" srcId="{E9EF5271-EECC-445C-85B6-FC3DBCB87488}" destId="{FF202A33-36D2-40D5-B017-D2C8EE3C225F}" srcOrd="3" destOrd="0" presId="urn:microsoft.com/office/officeart/2005/8/layout/bProcess4"/>
    <dgm:cxn modelId="{3DD5607B-AC45-4769-ACCB-A5340FFFEFC5}" type="presParOf" srcId="{E9EF5271-EECC-445C-85B6-FC3DBCB87488}" destId="{751DDA5B-15B6-4326-8A6C-0368FCB8A857}" srcOrd="4" destOrd="0" presId="urn:microsoft.com/office/officeart/2005/8/layout/bProcess4"/>
    <dgm:cxn modelId="{F0D1D815-AF79-4852-82EB-97098600E42C}" type="presParOf" srcId="{751DDA5B-15B6-4326-8A6C-0368FCB8A857}" destId="{8AF4002F-F73A-4CF1-B619-05332DC19742}" srcOrd="0" destOrd="0" presId="urn:microsoft.com/office/officeart/2005/8/layout/bProcess4"/>
    <dgm:cxn modelId="{920B3587-4A5A-4DD1-9F1C-9F080F5B8F55}" type="presParOf" srcId="{751DDA5B-15B6-4326-8A6C-0368FCB8A857}" destId="{3D022BB6-DCCB-497F-B66F-1DF6466AB6E3}" srcOrd="1" destOrd="0" presId="urn:microsoft.com/office/officeart/2005/8/layout/bProcess4"/>
    <dgm:cxn modelId="{FE8EAFD6-1886-4EC1-89DD-4FEC0D41BBA5}" type="presParOf" srcId="{E9EF5271-EECC-445C-85B6-FC3DBCB87488}" destId="{5E1EF2F1-5464-4CD3-A6F5-3DC7E49AAB1B}" srcOrd="5" destOrd="0" presId="urn:microsoft.com/office/officeart/2005/8/layout/bProcess4"/>
    <dgm:cxn modelId="{D088C254-A328-4C56-B581-20FB348008AC}" type="presParOf" srcId="{E9EF5271-EECC-445C-85B6-FC3DBCB87488}" destId="{A4EE223E-D0B0-44CB-80E5-B1A019F88DE0}" srcOrd="6" destOrd="0" presId="urn:microsoft.com/office/officeart/2005/8/layout/bProcess4"/>
    <dgm:cxn modelId="{011E217A-AC7D-417E-B0BB-83C037D0BE3E}" type="presParOf" srcId="{A4EE223E-D0B0-44CB-80E5-B1A019F88DE0}" destId="{3E7E56A7-199E-44E8-B9C7-943CEE9634E3}" srcOrd="0" destOrd="0" presId="urn:microsoft.com/office/officeart/2005/8/layout/bProcess4"/>
    <dgm:cxn modelId="{123BCDF8-7380-454E-8D35-B3E8290AEEA5}" type="presParOf" srcId="{A4EE223E-D0B0-44CB-80E5-B1A019F88DE0}" destId="{DF98BB8F-3F7F-42A4-8BF6-9E8159DFFCE2}" srcOrd="1" destOrd="0" presId="urn:microsoft.com/office/officeart/2005/8/layout/b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1D5DB-9FC3-4DD9-A287-F47E103EFA01}">
      <dsp:nvSpPr>
        <dsp:cNvPr id="0" name=""/>
        <dsp:cNvSpPr/>
      </dsp:nvSpPr>
      <dsp:spPr>
        <a:xfrm>
          <a:off x="0" y="1132562"/>
          <a:ext cx="6096000" cy="428400"/>
        </a:xfrm>
        <a:prstGeom prst="rect">
          <a:avLst/>
        </a:prstGeom>
        <a:solidFill>
          <a:schemeClr val="lt1">
            <a:alpha val="90000"/>
            <a:hueOff val="0"/>
            <a:satOff val="0"/>
            <a:lumOff val="0"/>
            <a:alphaOff val="0"/>
          </a:schemeClr>
        </a:solidFill>
        <a:ln w="25400" cap="flat" cmpd="sng" algn="ctr">
          <a:solidFill>
            <a:srgbClr val="666699"/>
          </a:solidFill>
          <a:prstDash val="solid"/>
        </a:ln>
        <a:effectLst/>
      </dsp:spPr>
      <dsp:style>
        <a:lnRef idx="2">
          <a:scrgbClr r="0" g="0" b="0"/>
        </a:lnRef>
        <a:fillRef idx="1">
          <a:scrgbClr r="0" g="0" b="0"/>
        </a:fillRef>
        <a:effectRef idx="0">
          <a:scrgbClr r="0" g="0" b="0"/>
        </a:effectRef>
        <a:fontRef idx="minor"/>
      </dsp:style>
    </dsp:sp>
    <dsp:sp modelId="{71C47AD7-ED7A-448B-B13A-EBFF972EE3D5}">
      <dsp:nvSpPr>
        <dsp:cNvPr id="0" name=""/>
        <dsp:cNvSpPr/>
      </dsp:nvSpPr>
      <dsp:spPr>
        <a:xfrm>
          <a:off x="238986" y="72009"/>
          <a:ext cx="5790899" cy="1303378"/>
        </a:xfrm>
        <a:prstGeom prst="roundRect">
          <a:avLst/>
        </a:prstGeom>
        <a:solidFill>
          <a:srgbClr val="EC7A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sl-SI" sz="1800" kern="1200" dirty="0">
              <a:solidFill>
                <a:srgbClr val="003150"/>
              </a:solidFill>
            </a:rPr>
            <a:t>Ena od metod vrednotenja spretnosti, znanj in kompetenc</a:t>
          </a:r>
        </a:p>
      </dsp:txBody>
      <dsp:txXfrm>
        <a:off x="302612" y="135635"/>
        <a:ext cx="5663647" cy="1176126"/>
      </dsp:txXfrm>
    </dsp:sp>
    <dsp:sp modelId="{246C7402-FD52-4F9E-81A6-3C5DED0987A3}">
      <dsp:nvSpPr>
        <dsp:cNvPr id="0" name=""/>
        <dsp:cNvSpPr/>
      </dsp:nvSpPr>
      <dsp:spPr>
        <a:xfrm>
          <a:off x="0" y="2624395"/>
          <a:ext cx="6096000" cy="428400"/>
        </a:xfrm>
        <a:prstGeom prst="rect">
          <a:avLst/>
        </a:prstGeom>
        <a:solidFill>
          <a:schemeClr val="lt1">
            <a:alpha val="90000"/>
            <a:hueOff val="0"/>
            <a:satOff val="0"/>
            <a:lumOff val="0"/>
            <a:alphaOff val="0"/>
          </a:schemeClr>
        </a:solidFill>
        <a:ln w="25400" cap="flat" cmpd="sng" algn="ctr">
          <a:solidFill>
            <a:srgbClr val="666699"/>
          </a:solidFill>
          <a:prstDash val="solid"/>
        </a:ln>
        <a:effectLst/>
      </dsp:spPr>
      <dsp:style>
        <a:lnRef idx="2">
          <a:scrgbClr r="0" g="0" b="0"/>
        </a:lnRef>
        <a:fillRef idx="1">
          <a:scrgbClr r="0" g="0" b="0"/>
        </a:fillRef>
        <a:effectRef idx="0">
          <a:scrgbClr r="0" g="0" b="0"/>
        </a:effectRef>
        <a:fontRef idx="minor"/>
      </dsp:style>
    </dsp:sp>
    <dsp:sp modelId="{12A966CA-B431-47CD-AB3E-8D53B0F992DD}">
      <dsp:nvSpPr>
        <dsp:cNvPr id="0" name=""/>
        <dsp:cNvSpPr/>
      </dsp:nvSpPr>
      <dsp:spPr>
        <a:xfrm>
          <a:off x="274235" y="1656185"/>
          <a:ext cx="5804020" cy="1222552"/>
        </a:xfrm>
        <a:prstGeom prst="roundRect">
          <a:avLst/>
        </a:prstGeom>
        <a:solidFill>
          <a:srgbClr val="EC7A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sl-SI" sz="1800" kern="1200" dirty="0">
              <a:solidFill>
                <a:srgbClr val="003150"/>
              </a:solidFill>
            </a:rPr>
            <a:t>Prikaz posameznikovih dosežkov in izkušenj pridobljenih na različne načine</a:t>
          </a:r>
        </a:p>
      </dsp:txBody>
      <dsp:txXfrm>
        <a:off x="333915" y="1715865"/>
        <a:ext cx="5684660" cy="1103192"/>
      </dsp:txXfrm>
    </dsp:sp>
    <dsp:sp modelId="{18E79342-ECC2-42A9-B070-70779E09F07C}">
      <dsp:nvSpPr>
        <dsp:cNvPr id="0" name=""/>
        <dsp:cNvSpPr/>
      </dsp:nvSpPr>
      <dsp:spPr>
        <a:xfrm>
          <a:off x="0" y="4100008"/>
          <a:ext cx="6096000" cy="428400"/>
        </a:xfrm>
        <a:prstGeom prst="rect">
          <a:avLst/>
        </a:prstGeom>
        <a:solidFill>
          <a:schemeClr val="lt1">
            <a:alpha val="90000"/>
            <a:hueOff val="0"/>
            <a:satOff val="0"/>
            <a:lumOff val="0"/>
            <a:alphaOff val="0"/>
          </a:schemeClr>
        </a:solidFill>
        <a:ln w="25400" cap="flat" cmpd="sng" algn="ctr">
          <a:solidFill>
            <a:srgbClr val="666699"/>
          </a:solidFill>
          <a:prstDash val="solid"/>
        </a:ln>
        <a:effectLst/>
      </dsp:spPr>
      <dsp:style>
        <a:lnRef idx="2">
          <a:scrgbClr r="0" g="0" b="0"/>
        </a:lnRef>
        <a:fillRef idx="1">
          <a:scrgbClr r="0" g="0" b="0"/>
        </a:fillRef>
        <a:effectRef idx="0">
          <a:scrgbClr r="0" g="0" b="0"/>
        </a:effectRef>
        <a:fontRef idx="minor"/>
      </dsp:style>
    </dsp:sp>
    <dsp:sp modelId="{03C41869-C2C4-483A-A994-0A00CA167EB4}">
      <dsp:nvSpPr>
        <dsp:cNvPr id="0" name=""/>
        <dsp:cNvSpPr/>
      </dsp:nvSpPr>
      <dsp:spPr>
        <a:xfrm>
          <a:off x="289917" y="3144595"/>
          <a:ext cx="5804020" cy="1206333"/>
        </a:xfrm>
        <a:prstGeom prst="roundRect">
          <a:avLst/>
        </a:prstGeom>
        <a:solidFill>
          <a:srgbClr val="EC7A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sl-SI" sz="1800" kern="1200" dirty="0">
              <a:solidFill>
                <a:srgbClr val="003150"/>
              </a:solidFill>
            </a:rPr>
            <a:t>Sistematično urejena v skladu s katalogom za NPK</a:t>
          </a:r>
        </a:p>
      </dsp:txBody>
      <dsp:txXfrm>
        <a:off x="348805" y="3203483"/>
        <a:ext cx="5686244" cy="10885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D0DD5-502E-4006-A9BC-5CECC83EB7AC}">
      <dsp:nvSpPr>
        <dsp:cNvPr id="0" name=""/>
        <dsp:cNvSpPr/>
      </dsp:nvSpPr>
      <dsp:spPr>
        <a:xfrm rot="5400000">
          <a:off x="-137083" y="1841236"/>
          <a:ext cx="2877085" cy="346604"/>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1C4594E-3B8C-44A9-B205-56EBAACA38E4}">
      <dsp:nvSpPr>
        <dsp:cNvPr id="0" name=""/>
        <dsp:cNvSpPr/>
      </dsp:nvSpPr>
      <dsp:spPr>
        <a:xfrm>
          <a:off x="505709" y="1163"/>
          <a:ext cx="3888361" cy="2315825"/>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sl-SI" sz="4200" kern="1200" dirty="0"/>
            <a:t>Izpolnjevanje vstopnih pogojev</a:t>
          </a:r>
        </a:p>
      </dsp:txBody>
      <dsp:txXfrm>
        <a:off x="573537" y="68991"/>
        <a:ext cx="3752705" cy="2180169"/>
      </dsp:txXfrm>
    </dsp:sp>
    <dsp:sp modelId="{FF202A33-36D2-40D5-B017-D2C8EE3C225F}">
      <dsp:nvSpPr>
        <dsp:cNvPr id="0" name=""/>
        <dsp:cNvSpPr/>
      </dsp:nvSpPr>
      <dsp:spPr>
        <a:xfrm>
          <a:off x="1308376" y="3286695"/>
          <a:ext cx="5126809" cy="346604"/>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F8AB1C9-3A5A-41A8-97C4-94670BF22A26}">
      <dsp:nvSpPr>
        <dsp:cNvPr id="0" name=""/>
        <dsp:cNvSpPr/>
      </dsp:nvSpPr>
      <dsp:spPr>
        <a:xfrm>
          <a:off x="524310" y="2894662"/>
          <a:ext cx="3851159" cy="2310695"/>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sl-SI" sz="4200" kern="1200" dirty="0"/>
            <a:t>Vrednotenje posameznih dokazil</a:t>
          </a:r>
        </a:p>
      </dsp:txBody>
      <dsp:txXfrm>
        <a:off x="591988" y="2962340"/>
        <a:ext cx="3715803" cy="2175339"/>
      </dsp:txXfrm>
    </dsp:sp>
    <dsp:sp modelId="{5E1EF2F1-5464-4CD3-A6F5-3DC7E49AAB1B}">
      <dsp:nvSpPr>
        <dsp:cNvPr id="0" name=""/>
        <dsp:cNvSpPr/>
      </dsp:nvSpPr>
      <dsp:spPr>
        <a:xfrm rot="16200000">
          <a:off x="5004834" y="1842510"/>
          <a:ext cx="2874535" cy="346604"/>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D022BB6-DCCB-497F-B66F-1DF6466AB6E3}">
      <dsp:nvSpPr>
        <dsp:cNvPr id="0" name=""/>
        <dsp:cNvSpPr/>
      </dsp:nvSpPr>
      <dsp:spPr>
        <a:xfrm>
          <a:off x="5664953" y="2894662"/>
          <a:ext cx="3851159" cy="2310695"/>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sl-SI" sz="4200" kern="1200" dirty="0"/>
            <a:t>Priznavanje ključnih del (matrika)</a:t>
          </a:r>
        </a:p>
      </dsp:txBody>
      <dsp:txXfrm>
        <a:off x="5732631" y="2962340"/>
        <a:ext cx="3715803" cy="2175339"/>
      </dsp:txXfrm>
    </dsp:sp>
    <dsp:sp modelId="{DF98BB8F-3F7F-42A4-8BF6-9E8159DFFCE2}">
      <dsp:nvSpPr>
        <dsp:cNvPr id="0" name=""/>
        <dsp:cNvSpPr/>
      </dsp:nvSpPr>
      <dsp:spPr>
        <a:xfrm>
          <a:off x="5664953" y="6293"/>
          <a:ext cx="3851159" cy="2310695"/>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sl-SI" sz="4200" kern="1200" dirty="0"/>
            <a:t>Odločitev o potrjevanju NPK</a:t>
          </a:r>
        </a:p>
      </dsp:txBody>
      <dsp:txXfrm>
        <a:off x="5732631" y="73971"/>
        <a:ext cx="3715803" cy="217533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18830" cy="495029"/>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sz="quarter" idx="1"/>
          </p:nvPr>
        </p:nvSpPr>
        <p:spPr>
          <a:xfrm>
            <a:off x="3815374" y="0"/>
            <a:ext cx="2918830" cy="495029"/>
          </a:xfrm>
          <a:prstGeom prst="rect">
            <a:avLst/>
          </a:prstGeom>
        </p:spPr>
        <p:txBody>
          <a:bodyPr vert="horz" lIns="91440" tIns="45720" rIns="91440" bIns="45720" rtlCol="0"/>
          <a:lstStyle>
            <a:lvl1pPr algn="r">
              <a:defRPr sz="1200"/>
            </a:lvl1pPr>
          </a:lstStyle>
          <a:p>
            <a:fld id="{261BB364-13B3-4017-8541-75436BF7182E}" type="datetimeFigureOut">
              <a:rPr lang="sl-SI" smtClean="0"/>
              <a:t>23. 04. 2024</a:t>
            </a:fld>
            <a:endParaRPr lang="sl-SI"/>
          </a:p>
        </p:txBody>
      </p:sp>
      <p:sp>
        <p:nvSpPr>
          <p:cNvPr id="4" name="Označba mesta noge 3"/>
          <p:cNvSpPr>
            <a:spLocks noGrp="1"/>
          </p:cNvSpPr>
          <p:nvPr>
            <p:ph type="ftr" sz="quarter" idx="2"/>
          </p:nvPr>
        </p:nvSpPr>
        <p:spPr>
          <a:xfrm>
            <a:off x="0" y="9371286"/>
            <a:ext cx="2918830" cy="495028"/>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3815374" y="9371286"/>
            <a:ext cx="2918830" cy="495028"/>
          </a:xfrm>
          <a:prstGeom prst="rect">
            <a:avLst/>
          </a:prstGeom>
        </p:spPr>
        <p:txBody>
          <a:bodyPr vert="horz" lIns="91440" tIns="45720" rIns="91440" bIns="45720" rtlCol="0" anchor="b"/>
          <a:lstStyle>
            <a:lvl1pPr algn="r">
              <a:defRPr sz="1200"/>
            </a:lvl1pPr>
          </a:lstStyle>
          <a:p>
            <a:fld id="{6DD850CF-2732-41A0-BE3A-7A39EC7BB23B}" type="slidenum">
              <a:rPr lang="sl-SI" smtClean="0"/>
              <a:t>‹#›</a:t>
            </a:fld>
            <a:endParaRPr lang="sl-SI"/>
          </a:p>
        </p:txBody>
      </p:sp>
    </p:spTree>
    <p:extLst>
      <p:ext uri="{BB962C8B-B14F-4D97-AF65-F5344CB8AC3E}">
        <p14:creationId xmlns:p14="http://schemas.microsoft.com/office/powerpoint/2010/main" val="3581945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18650" cy="495293"/>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14945" y="0"/>
            <a:ext cx="2919734" cy="495293"/>
          </a:xfrm>
          <a:prstGeom prst="rect">
            <a:avLst/>
          </a:prstGeom>
        </p:spPr>
        <p:txBody>
          <a:bodyPr vert="horz" lIns="91440" tIns="45720" rIns="91440" bIns="45720" rtlCol="0"/>
          <a:lstStyle>
            <a:lvl1pPr algn="r">
              <a:defRPr sz="1200"/>
            </a:lvl1pPr>
          </a:lstStyle>
          <a:p>
            <a:fld id="{F73E7651-A2BC-4329-824C-6CAAD11C44FC}" type="datetimeFigureOut">
              <a:rPr lang="sl-SI" smtClean="0"/>
              <a:t>23. 04. 2024</a:t>
            </a:fld>
            <a:endParaRPr lang="sl-SI"/>
          </a:p>
        </p:txBody>
      </p:sp>
      <p:sp>
        <p:nvSpPr>
          <p:cNvPr id="4" name="Označba mesta stranske slike 3"/>
          <p:cNvSpPr>
            <a:spLocks noGrp="1" noRot="1" noChangeAspect="1"/>
          </p:cNvSpPr>
          <p:nvPr>
            <p:ph type="sldImg" idx="2"/>
          </p:nvPr>
        </p:nvSpPr>
        <p:spPr>
          <a:xfrm>
            <a:off x="409575" y="1231900"/>
            <a:ext cx="5918200" cy="333057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4118" y="4748295"/>
            <a:ext cx="5388610" cy="3885602"/>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371020"/>
            <a:ext cx="2918650" cy="495293"/>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14945" y="9371020"/>
            <a:ext cx="2919734" cy="495293"/>
          </a:xfrm>
          <a:prstGeom prst="rect">
            <a:avLst/>
          </a:prstGeom>
        </p:spPr>
        <p:txBody>
          <a:bodyPr vert="horz" lIns="91440" tIns="45720" rIns="91440" bIns="45720" rtlCol="0" anchor="b"/>
          <a:lstStyle>
            <a:lvl1pPr algn="r">
              <a:defRPr sz="1200"/>
            </a:lvl1pPr>
          </a:lstStyle>
          <a:p>
            <a:fld id="{90683950-DB96-4918-B5A7-1D68C2DD838D}" type="slidenum">
              <a:rPr lang="sl-SI" smtClean="0"/>
              <a:t>‹#›</a:t>
            </a:fld>
            <a:endParaRPr lang="sl-SI"/>
          </a:p>
        </p:txBody>
      </p:sp>
    </p:spTree>
    <p:extLst>
      <p:ext uri="{BB962C8B-B14F-4D97-AF65-F5344CB8AC3E}">
        <p14:creationId xmlns:p14="http://schemas.microsoft.com/office/powerpoint/2010/main" val="2746293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90683950-DB96-4918-B5A7-1D68C2DD838D}" type="slidenum">
              <a:rPr lang="sl-SI" smtClean="0"/>
              <a:t>1</a:t>
            </a:fld>
            <a:endParaRPr lang="sl-SI"/>
          </a:p>
        </p:txBody>
      </p:sp>
    </p:spTree>
    <p:extLst>
      <p:ext uri="{BB962C8B-B14F-4D97-AF65-F5344CB8AC3E}">
        <p14:creationId xmlns:p14="http://schemas.microsoft.com/office/powerpoint/2010/main" val="3283456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559A56-1062-409A-AD78-E28E6F5AD1BD}" type="slidenum">
              <a:rPr kumimoji="0" lang="sl-S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sl-SI" dirty="0"/>
          </a:p>
        </p:txBody>
      </p:sp>
    </p:spTree>
    <p:extLst>
      <p:ext uri="{BB962C8B-B14F-4D97-AF65-F5344CB8AC3E}">
        <p14:creationId xmlns:p14="http://schemas.microsoft.com/office/powerpoint/2010/main" val="2559431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61575D-BA12-4ACB-8EF9-A663BA51E484}" type="slidenum">
              <a:rPr kumimoji="0" lang="sl-S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99415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90683950-DB96-4918-B5A7-1D68C2DD838D}" type="slidenum">
              <a:rPr lang="sl-SI" smtClean="0"/>
              <a:t>5</a:t>
            </a:fld>
            <a:endParaRPr lang="sl-SI"/>
          </a:p>
        </p:txBody>
      </p:sp>
    </p:spTree>
    <p:extLst>
      <p:ext uri="{BB962C8B-B14F-4D97-AF65-F5344CB8AC3E}">
        <p14:creationId xmlns:p14="http://schemas.microsoft.com/office/powerpoint/2010/main" val="334537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228E0C56-8A2A-4AFE-8FC3-F2001F9BA126}" type="slidenum">
              <a:rPr lang="sl-SI" smtClean="0"/>
              <a:pPr/>
              <a:t>6</a:t>
            </a:fld>
            <a:endParaRPr lang="sl-SI"/>
          </a:p>
        </p:txBody>
      </p:sp>
    </p:spTree>
    <p:extLst>
      <p:ext uri="{BB962C8B-B14F-4D97-AF65-F5344CB8AC3E}">
        <p14:creationId xmlns:p14="http://schemas.microsoft.com/office/powerpoint/2010/main" val="3272700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C379D9-C5B9-4B26-9BC6-0FEF5B1C9F00}" type="slidenum">
              <a:rPr kumimoji="0" lang="sl-S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sl-SI" dirty="0"/>
              <a:t>Tukaj je potrebno še dodati ustrezne hiperpovezave.</a:t>
            </a:r>
          </a:p>
        </p:txBody>
      </p:sp>
    </p:spTree>
    <p:extLst>
      <p:ext uri="{BB962C8B-B14F-4D97-AF65-F5344CB8AC3E}">
        <p14:creationId xmlns:p14="http://schemas.microsoft.com/office/powerpoint/2010/main" val="410037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2448D6-176E-4A51-BC84-606CE8B86829}" type="slidenum">
              <a:rPr lang="sl-SI"/>
              <a:pPr/>
              <a:t>21</a:t>
            </a:fld>
            <a:endParaRPr lang="sl-SI"/>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sl-SI" dirty="0"/>
          </a:p>
        </p:txBody>
      </p:sp>
    </p:spTree>
    <p:extLst>
      <p:ext uri="{BB962C8B-B14F-4D97-AF65-F5344CB8AC3E}">
        <p14:creationId xmlns:p14="http://schemas.microsoft.com/office/powerpoint/2010/main" val="2599670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F7D0C-1CD3-4222-9AA2-C225A45DEFBF}" type="slidenum">
              <a:rPr lang="sl-SI">
                <a:solidFill>
                  <a:srgbClr val="000000"/>
                </a:solidFill>
              </a:rPr>
              <a:pPr/>
              <a:t>22</a:t>
            </a:fld>
            <a:endParaRPr lang="sl-SI">
              <a:solidFill>
                <a:srgbClr val="000000"/>
              </a:solidFill>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sl-SI" dirty="0"/>
          </a:p>
        </p:txBody>
      </p:sp>
    </p:spTree>
    <p:extLst>
      <p:ext uri="{BB962C8B-B14F-4D97-AF65-F5344CB8AC3E}">
        <p14:creationId xmlns:p14="http://schemas.microsoft.com/office/powerpoint/2010/main" val="1656070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E225D3-849C-4F72-8A5C-FBCB4622A77A}" type="slidenum">
              <a:rPr lang="sl-SI"/>
              <a:pPr/>
              <a:t>23</a:t>
            </a:fld>
            <a:endParaRPr lang="sl-SI"/>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sl-SI" dirty="0"/>
          </a:p>
        </p:txBody>
      </p:sp>
    </p:spTree>
    <p:extLst>
      <p:ext uri="{BB962C8B-B14F-4D97-AF65-F5344CB8AC3E}">
        <p14:creationId xmlns:p14="http://schemas.microsoft.com/office/powerpoint/2010/main" val="507840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vetla naslovnica">
    <p:spTree>
      <p:nvGrpSpPr>
        <p:cNvPr id="1" name=""/>
        <p:cNvGrpSpPr/>
        <p:nvPr/>
      </p:nvGrpSpPr>
      <p:grpSpPr>
        <a:xfrm>
          <a:off x="0" y="0"/>
          <a:ext cx="0" cy="0"/>
          <a:chOff x="0" y="0"/>
          <a:chExt cx="0" cy="0"/>
        </a:xfrm>
      </p:grpSpPr>
      <p:pic>
        <p:nvPicPr>
          <p:cNvPr id="10" name="Picture 9" descr="svetla-naslovnica.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1302235" y="3485297"/>
            <a:ext cx="9516597" cy="2835480"/>
          </a:xfrm>
        </p:spPr>
        <p:txBody>
          <a:bodyPr anchor="t">
            <a:noAutofit/>
          </a:bodyPr>
          <a:lstStyle>
            <a:lvl1pPr algn="l">
              <a:defRPr sz="6000">
                <a:solidFill>
                  <a:schemeClr val="accent5"/>
                </a:solidFill>
              </a:defRPr>
            </a:lvl1pPr>
          </a:lstStyle>
          <a:p>
            <a:r>
              <a:rPr lang="sl-SI"/>
              <a:t>Uredite slog naslova matrice</a:t>
            </a:r>
            <a:endParaRPr lang="en-US"/>
          </a:p>
        </p:txBody>
      </p:sp>
      <p:sp>
        <p:nvSpPr>
          <p:cNvPr id="3" name="Subtitle 2"/>
          <p:cNvSpPr>
            <a:spLocks noGrp="1"/>
          </p:cNvSpPr>
          <p:nvPr>
            <p:ph type="subTitle" idx="1"/>
          </p:nvPr>
        </p:nvSpPr>
        <p:spPr>
          <a:xfrm>
            <a:off x="1302234" y="4568177"/>
            <a:ext cx="9516597" cy="1752600"/>
          </a:xfrm>
        </p:spPr>
        <p:txBody>
          <a:bodyPr anchor="t">
            <a:normAutofit/>
          </a:bodyPr>
          <a:lstStyle>
            <a:lvl1pPr marL="0" indent="0" algn="l">
              <a:buNone/>
              <a:defRPr sz="24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endParaRPr lang="en-US"/>
          </a:p>
        </p:txBody>
      </p:sp>
    </p:spTree>
    <p:extLst>
      <p:ext uri="{BB962C8B-B14F-4D97-AF65-F5344CB8AC3E}">
        <p14:creationId xmlns:p14="http://schemas.microsoft.com/office/powerpoint/2010/main" val="751609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slov in dve vsebini">
    <p:spTree>
      <p:nvGrpSpPr>
        <p:cNvPr id="1" name=""/>
        <p:cNvGrpSpPr/>
        <p:nvPr/>
      </p:nvGrpSpPr>
      <p:grpSpPr>
        <a:xfrm>
          <a:off x="0" y="0"/>
          <a:ext cx="0" cy="0"/>
          <a:chOff x="0" y="0"/>
          <a:chExt cx="0" cy="0"/>
        </a:xfrm>
      </p:grpSpPr>
      <p:pic>
        <p:nvPicPr>
          <p:cNvPr id="7" name="Picture 6" descr="logo_noga.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020" y="6061686"/>
            <a:ext cx="1117600" cy="406400"/>
          </a:xfrm>
          <a:prstGeom prst="rect">
            <a:avLst/>
          </a:prstGeom>
        </p:spPr>
      </p:pic>
      <p:pic>
        <p:nvPicPr>
          <p:cNvPr id="8" name="Picture 7"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701" y="1387140"/>
            <a:ext cx="177800" cy="177800"/>
          </a:xfrm>
          <a:prstGeom prst="rect">
            <a:avLst/>
          </a:prstGeom>
        </p:spPr>
      </p:pic>
      <p:pic>
        <p:nvPicPr>
          <p:cNvPr id="9" name="Picture 8"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8932" y="1387140"/>
            <a:ext cx="177800" cy="177800"/>
          </a:xfrm>
          <a:prstGeom prst="rect">
            <a:avLst/>
          </a:prstGeom>
        </p:spPr>
      </p:pic>
      <p:pic>
        <p:nvPicPr>
          <p:cNvPr id="10" name="Picture 9"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6294" y="1387140"/>
            <a:ext cx="177800" cy="177800"/>
          </a:xfrm>
          <a:prstGeom prst="rect">
            <a:avLst/>
          </a:prstGeom>
        </p:spPr>
      </p:pic>
      <p:pic>
        <p:nvPicPr>
          <p:cNvPr id="11" name="Picture 10"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087" y="1387140"/>
            <a:ext cx="177800" cy="177800"/>
          </a:xfrm>
          <a:prstGeom prst="rect">
            <a:avLst/>
          </a:prstGeom>
        </p:spPr>
      </p:pic>
      <p:sp>
        <p:nvSpPr>
          <p:cNvPr id="2" name="Title 1"/>
          <p:cNvSpPr>
            <a:spLocks noGrp="1"/>
          </p:cNvSpPr>
          <p:nvPr>
            <p:ph type="title"/>
          </p:nvPr>
        </p:nvSpPr>
        <p:spPr>
          <a:xfrm>
            <a:off x="856401" y="380460"/>
            <a:ext cx="10315219" cy="1143000"/>
          </a:xfrm>
        </p:spPr>
        <p:txBody>
          <a:bodyPr>
            <a:normAutofit/>
          </a:bodyPr>
          <a:lstStyle>
            <a:lvl1pPr>
              <a:defRPr sz="4000" b="1">
                <a:solidFill>
                  <a:schemeClr val="accent5"/>
                </a:solidFill>
              </a:defRPr>
            </a:lvl1pPr>
          </a:lstStyle>
          <a:p>
            <a:r>
              <a:rPr lang="sl-SI"/>
              <a:t>Uredite slog naslova matrice</a:t>
            </a:r>
            <a:endParaRPr lang="en-US"/>
          </a:p>
        </p:txBody>
      </p:sp>
      <p:sp>
        <p:nvSpPr>
          <p:cNvPr id="3" name="Content Placeholder 2"/>
          <p:cNvSpPr>
            <a:spLocks noGrp="1"/>
          </p:cNvSpPr>
          <p:nvPr>
            <p:ph idx="1"/>
          </p:nvPr>
        </p:nvSpPr>
        <p:spPr>
          <a:xfrm>
            <a:off x="856402" y="1929426"/>
            <a:ext cx="4964600" cy="3726294"/>
          </a:xfrm>
        </p:spPr>
        <p:txBody>
          <a:bodyPr/>
          <a:lstStyle/>
          <a:p>
            <a:pPr lvl="0"/>
            <a:r>
              <a:rPr lang="sl-SI"/>
              <a:t>Uredite sloge besedila matrice</a:t>
            </a:r>
          </a:p>
          <a:p>
            <a:pPr lvl="1"/>
            <a:r>
              <a:rPr lang="sl-SI"/>
              <a:t>Druga raven</a:t>
            </a:r>
          </a:p>
          <a:p>
            <a:pPr lvl="2"/>
            <a:r>
              <a:rPr lang="sl-SI"/>
              <a:t>Tretja raven</a:t>
            </a:r>
          </a:p>
          <a:p>
            <a:pPr lvl="3"/>
            <a:r>
              <a:rPr lang="sl-SI"/>
              <a:t>Četrta raven</a:t>
            </a:r>
          </a:p>
        </p:txBody>
      </p:sp>
      <p:sp>
        <p:nvSpPr>
          <p:cNvPr id="12" name="Content Placeholder 2"/>
          <p:cNvSpPr>
            <a:spLocks noGrp="1"/>
          </p:cNvSpPr>
          <p:nvPr>
            <p:ph idx="10"/>
          </p:nvPr>
        </p:nvSpPr>
        <p:spPr>
          <a:xfrm>
            <a:off x="6230065" y="1929426"/>
            <a:ext cx="4941555" cy="3726294"/>
          </a:xfrm>
        </p:spPr>
        <p:txBody>
          <a:bodyPr/>
          <a:lstStyle/>
          <a:p>
            <a:pPr lvl="0"/>
            <a:r>
              <a:rPr lang="sl-SI"/>
              <a:t>Uredite sloge besedila matrice</a:t>
            </a:r>
          </a:p>
          <a:p>
            <a:pPr lvl="1"/>
            <a:r>
              <a:rPr lang="sl-SI"/>
              <a:t>Druga raven</a:t>
            </a:r>
          </a:p>
          <a:p>
            <a:pPr lvl="2"/>
            <a:r>
              <a:rPr lang="sl-SI"/>
              <a:t>Tretja raven</a:t>
            </a:r>
          </a:p>
          <a:p>
            <a:pPr lvl="3"/>
            <a:r>
              <a:rPr lang="sl-SI"/>
              <a:t>Četrta raven</a:t>
            </a:r>
          </a:p>
        </p:txBody>
      </p:sp>
    </p:spTree>
    <p:extLst>
      <p:ext uri="{BB962C8B-B14F-4D97-AF65-F5344CB8AC3E}">
        <p14:creationId xmlns:p14="http://schemas.microsoft.com/office/powerpoint/2010/main" val="84093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sebina in slika">
    <p:spTree>
      <p:nvGrpSpPr>
        <p:cNvPr id="1" name=""/>
        <p:cNvGrpSpPr/>
        <p:nvPr/>
      </p:nvGrpSpPr>
      <p:grpSpPr>
        <a:xfrm>
          <a:off x="0" y="0"/>
          <a:ext cx="0" cy="0"/>
          <a:chOff x="0" y="0"/>
          <a:chExt cx="0" cy="0"/>
        </a:xfrm>
      </p:grpSpPr>
      <p:pic>
        <p:nvPicPr>
          <p:cNvPr id="7" name="Picture 6" descr="logo_noga.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995" y="6063726"/>
            <a:ext cx="1117600" cy="406400"/>
          </a:xfrm>
          <a:prstGeom prst="rect">
            <a:avLst/>
          </a:prstGeom>
        </p:spPr>
      </p:pic>
      <p:pic>
        <p:nvPicPr>
          <p:cNvPr id="8" name="Picture 7"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701" y="1387140"/>
            <a:ext cx="177800" cy="177800"/>
          </a:xfrm>
          <a:prstGeom prst="rect">
            <a:avLst/>
          </a:prstGeom>
        </p:spPr>
      </p:pic>
      <p:pic>
        <p:nvPicPr>
          <p:cNvPr id="9" name="Picture 8"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8932" y="1387140"/>
            <a:ext cx="177800" cy="177800"/>
          </a:xfrm>
          <a:prstGeom prst="rect">
            <a:avLst/>
          </a:prstGeom>
        </p:spPr>
      </p:pic>
      <p:pic>
        <p:nvPicPr>
          <p:cNvPr id="10" name="Picture 9"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6294" y="1387140"/>
            <a:ext cx="177800" cy="177800"/>
          </a:xfrm>
          <a:prstGeom prst="rect">
            <a:avLst/>
          </a:prstGeom>
        </p:spPr>
      </p:pic>
      <p:pic>
        <p:nvPicPr>
          <p:cNvPr id="11" name="Picture 10"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087" y="1387140"/>
            <a:ext cx="177800" cy="177800"/>
          </a:xfrm>
          <a:prstGeom prst="rect">
            <a:avLst/>
          </a:prstGeom>
        </p:spPr>
      </p:pic>
      <p:sp>
        <p:nvSpPr>
          <p:cNvPr id="2" name="Title 1"/>
          <p:cNvSpPr>
            <a:spLocks noGrp="1"/>
          </p:cNvSpPr>
          <p:nvPr>
            <p:ph type="title"/>
          </p:nvPr>
        </p:nvSpPr>
        <p:spPr>
          <a:xfrm>
            <a:off x="856401" y="380460"/>
            <a:ext cx="10315219" cy="1143000"/>
          </a:xfrm>
        </p:spPr>
        <p:txBody>
          <a:bodyPr>
            <a:normAutofit/>
          </a:bodyPr>
          <a:lstStyle>
            <a:lvl1pPr>
              <a:defRPr sz="4000" b="1">
                <a:solidFill>
                  <a:schemeClr val="accent5"/>
                </a:solidFill>
              </a:defRPr>
            </a:lvl1pPr>
          </a:lstStyle>
          <a:p>
            <a:r>
              <a:rPr lang="sl-SI"/>
              <a:t>Uredite slog naslova matrice</a:t>
            </a:r>
            <a:endParaRPr lang="en-US"/>
          </a:p>
        </p:txBody>
      </p:sp>
      <p:sp>
        <p:nvSpPr>
          <p:cNvPr id="3" name="Content Placeholder 2"/>
          <p:cNvSpPr>
            <a:spLocks noGrp="1"/>
          </p:cNvSpPr>
          <p:nvPr>
            <p:ph idx="1"/>
          </p:nvPr>
        </p:nvSpPr>
        <p:spPr>
          <a:xfrm>
            <a:off x="856402" y="1929426"/>
            <a:ext cx="4964600" cy="3726294"/>
          </a:xfrm>
        </p:spPr>
        <p:txBody>
          <a:bodyPr/>
          <a:lstStyle/>
          <a:p>
            <a:pPr lvl="0"/>
            <a:r>
              <a:rPr lang="sl-SI"/>
              <a:t>Uredite sloge besedila matrice</a:t>
            </a:r>
          </a:p>
          <a:p>
            <a:pPr lvl="1"/>
            <a:r>
              <a:rPr lang="sl-SI"/>
              <a:t>Druga raven</a:t>
            </a:r>
          </a:p>
          <a:p>
            <a:pPr lvl="2"/>
            <a:r>
              <a:rPr lang="sl-SI"/>
              <a:t>Tretja raven</a:t>
            </a:r>
          </a:p>
          <a:p>
            <a:pPr lvl="3"/>
            <a:r>
              <a:rPr lang="sl-SI"/>
              <a:t>Četrta raven</a:t>
            </a:r>
          </a:p>
        </p:txBody>
      </p:sp>
      <p:sp>
        <p:nvSpPr>
          <p:cNvPr id="5" name="Picture Placeholder 4"/>
          <p:cNvSpPr>
            <a:spLocks noGrp="1"/>
          </p:cNvSpPr>
          <p:nvPr>
            <p:ph type="pic" sz="quarter" idx="10"/>
          </p:nvPr>
        </p:nvSpPr>
        <p:spPr>
          <a:xfrm>
            <a:off x="6080125" y="1928813"/>
            <a:ext cx="5091113" cy="3727450"/>
          </a:xfrm>
        </p:spPr>
        <p:txBody>
          <a:bodyPr/>
          <a:lstStyle/>
          <a:p>
            <a:r>
              <a:rPr lang="sl-SI"/>
              <a:t>Kliknite ikono, če želite dodati sliko</a:t>
            </a:r>
            <a:endParaRPr lang="en-US"/>
          </a:p>
        </p:txBody>
      </p:sp>
    </p:spTree>
    <p:extLst>
      <p:ext uri="{BB962C8B-B14F-4D97-AF65-F5344CB8AC3E}">
        <p14:creationId xmlns:p14="http://schemas.microsoft.com/office/powerpoint/2010/main" val="3598169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stavek in slika">
    <p:spTree>
      <p:nvGrpSpPr>
        <p:cNvPr id="1" name=""/>
        <p:cNvGrpSpPr/>
        <p:nvPr/>
      </p:nvGrpSpPr>
      <p:grpSpPr>
        <a:xfrm>
          <a:off x="0" y="0"/>
          <a:ext cx="0" cy="0"/>
          <a:chOff x="0" y="0"/>
          <a:chExt cx="0" cy="0"/>
        </a:xfrm>
      </p:grpSpPr>
      <p:sp>
        <p:nvSpPr>
          <p:cNvPr id="2" name="Title 1"/>
          <p:cNvSpPr>
            <a:spLocks noGrp="1"/>
          </p:cNvSpPr>
          <p:nvPr>
            <p:ph type="title"/>
          </p:nvPr>
        </p:nvSpPr>
        <p:spPr>
          <a:xfrm>
            <a:off x="856401" y="1109456"/>
            <a:ext cx="4964601" cy="701299"/>
          </a:xfrm>
        </p:spPr>
        <p:txBody>
          <a:bodyPr anchor="b">
            <a:normAutofit/>
          </a:bodyPr>
          <a:lstStyle>
            <a:lvl1pPr>
              <a:defRPr sz="3200" b="1">
                <a:solidFill>
                  <a:schemeClr val="accent5"/>
                </a:solidFill>
              </a:defRPr>
            </a:lvl1pPr>
          </a:lstStyle>
          <a:p>
            <a:r>
              <a:rPr lang="sl-SI"/>
              <a:t>Uredite slog naslova matrice</a:t>
            </a:r>
            <a:endParaRPr lang="en-US"/>
          </a:p>
        </p:txBody>
      </p:sp>
      <p:pic>
        <p:nvPicPr>
          <p:cNvPr id="7" name="Picture 6" descr="logo_noga.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995" y="6063726"/>
            <a:ext cx="1117600" cy="406400"/>
          </a:xfrm>
          <a:prstGeom prst="rect">
            <a:avLst/>
          </a:prstGeom>
        </p:spPr>
      </p:pic>
      <p:sp>
        <p:nvSpPr>
          <p:cNvPr id="3" name="Content Placeholder 2"/>
          <p:cNvSpPr>
            <a:spLocks noGrp="1"/>
          </p:cNvSpPr>
          <p:nvPr>
            <p:ph idx="1"/>
          </p:nvPr>
        </p:nvSpPr>
        <p:spPr>
          <a:xfrm>
            <a:off x="856402" y="2246892"/>
            <a:ext cx="4964600" cy="3596696"/>
          </a:xfrm>
        </p:spPr>
        <p:txBody>
          <a:bodyPr/>
          <a:lstStyle/>
          <a:p>
            <a:pPr lvl="0"/>
            <a:r>
              <a:rPr lang="sl-SI"/>
              <a:t>Uredite sloge besedila matrice</a:t>
            </a:r>
          </a:p>
          <a:p>
            <a:pPr lvl="1"/>
            <a:r>
              <a:rPr lang="sl-SI"/>
              <a:t>Druga raven</a:t>
            </a:r>
          </a:p>
          <a:p>
            <a:pPr lvl="2"/>
            <a:r>
              <a:rPr lang="sl-SI"/>
              <a:t>Tretja raven</a:t>
            </a:r>
          </a:p>
          <a:p>
            <a:pPr lvl="3"/>
            <a:r>
              <a:rPr lang="sl-SI"/>
              <a:t>Četrta raven</a:t>
            </a:r>
          </a:p>
        </p:txBody>
      </p:sp>
      <p:pic>
        <p:nvPicPr>
          <p:cNvPr id="13" name="Picture 12"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221" y="1892280"/>
            <a:ext cx="177800" cy="177800"/>
          </a:xfrm>
          <a:prstGeom prst="rect">
            <a:avLst/>
          </a:prstGeom>
        </p:spPr>
      </p:pic>
      <p:pic>
        <p:nvPicPr>
          <p:cNvPr id="14" name="Picture 13"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1412" y="1892280"/>
            <a:ext cx="177800" cy="177800"/>
          </a:xfrm>
          <a:prstGeom prst="rect">
            <a:avLst/>
          </a:prstGeom>
        </p:spPr>
      </p:pic>
      <p:pic>
        <p:nvPicPr>
          <p:cNvPr id="15" name="Picture 14"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8214" y="1892280"/>
            <a:ext cx="177800" cy="177800"/>
          </a:xfrm>
          <a:prstGeom prst="rect">
            <a:avLst/>
          </a:prstGeom>
        </p:spPr>
      </p:pic>
      <p:pic>
        <p:nvPicPr>
          <p:cNvPr id="16" name="Picture 15"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4447" y="1892280"/>
            <a:ext cx="177800" cy="177800"/>
          </a:xfrm>
          <a:prstGeom prst="rect">
            <a:avLst/>
          </a:prstGeom>
        </p:spPr>
      </p:pic>
      <p:pic>
        <p:nvPicPr>
          <p:cNvPr id="19" name="Picture 18" descr="logo_noga.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515" y="6075030"/>
            <a:ext cx="1117600" cy="406400"/>
          </a:xfrm>
          <a:prstGeom prst="rect">
            <a:avLst/>
          </a:prstGeom>
        </p:spPr>
      </p:pic>
      <p:sp>
        <p:nvSpPr>
          <p:cNvPr id="20" name="Picture Placeholder 19"/>
          <p:cNvSpPr>
            <a:spLocks noGrp="1"/>
          </p:cNvSpPr>
          <p:nvPr>
            <p:ph type="pic" sz="quarter" idx="10"/>
          </p:nvPr>
        </p:nvSpPr>
        <p:spPr>
          <a:xfrm>
            <a:off x="6138863" y="2246313"/>
            <a:ext cx="5032375" cy="3597275"/>
          </a:xfrm>
        </p:spPr>
        <p:txBody>
          <a:bodyPr/>
          <a:lstStyle/>
          <a:p>
            <a:r>
              <a:rPr lang="sl-SI"/>
              <a:t>Kliknite ikono, če želite dodati sliko</a:t>
            </a:r>
            <a:endParaRPr lang="en-US"/>
          </a:p>
        </p:txBody>
      </p:sp>
    </p:spTree>
    <p:extLst>
      <p:ext uri="{BB962C8B-B14F-4D97-AF65-F5344CB8AC3E}">
        <p14:creationId xmlns:p14="http://schemas.microsoft.com/office/powerpoint/2010/main" val="3729298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stavek in dve vsebini">
    <p:spTree>
      <p:nvGrpSpPr>
        <p:cNvPr id="1" name=""/>
        <p:cNvGrpSpPr/>
        <p:nvPr/>
      </p:nvGrpSpPr>
      <p:grpSpPr>
        <a:xfrm>
          <a:off x="0" y="0"/>
          <a:ext cx="0" cy="0"/>
          <a:chOff x="0" y="0"/>
          <a:chExt cx="0" cy="0"/>
        </a:xfrm>
      </p:grpSpPr>
      <p:sp>
        <p:nvSpPr>
          <p:cNvPr id="2" name="Title 1"/>
          <p:cNvSpPr>
            <a:spLocks noGrp="1"/>
          </p:cNvSpPr>
          <p:nvPr>
            <p:ph type="title"/>
          </p:nvPr>
        </p:nvSpPr>
        <p:spPr>
          <a:xfrm>
            <a:off x="856401" y="1109456"/>
            <a:ext cx="4964601" cy="701299"/>
          </a:xfrm>
        </p:spPr>
        <p:txBody>
          <a:bodyPr anchor="b">
            <a:normAutofit/>
          </a:bodyPr>
          <a:lstStyle>
            <a:lvl1pPr>
              <a:defRPr sz="3200" b="1">
                <a:solidFill>
                  <a:schemeClr val="accent5"/>
                </a:solidFill>
              </a:defRPr>
            </a:lvl1pPr>
          </a:lstStyle>
          <a:p>
            <a:r>
              <a:rPr lang="sl-SI"/>
              <a:t>Uredite slog naslova matrice</a:t>
            </a:r>
            <a:endParaRPr lang="en-US"/>
          </a:p>
        </p:txBody>
      </p:sp>
      <p:pic>
        <p:nvPicPr>
          <p:cNvPr id="7" name="Picture 6" descr="logo_noga.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995" y="6063726"/>
            <a:ext cx="1117600" cy="406400"/>
          </a:xfrm>
          <a:prstGeom prst="rect">
            <a:avLst/>
          </a:prstGeom>
        </p:spPr>
      </p:pic>
      <p:sp>
        <p:nvSpPr>
          <p:cNvPr id="3" name="Content Placeholder 2"/>
          <p:cNvSpPr>
            <a:spLocks noGrp="1"/>
          </p:cNvSpPr>
          <p:nvPr>
            <p:ph idx="1"/>
          </p:nvPr>
        </p:nvSpPr>
        <p:spPr>
          <a:xfrm>
            <a:off x="856402" y="2246892"/>
            <a:ext cx="4964600" cy="3596696"/>
          </a:xfrm>
        </p:spPr>
        <p:txBody>
          <a:bodyPr/>
          <a:lstStyle/>
          <a:p>
            <a:pPr lvl="0"/>
            <a:r>
              <a:rPr lang="sl-SI"/>
              <a:t>Uredite sloge besedila matrice</a:t>
            </a:r>
          </a:p>
          <a:p>
            <a:pPr lvl="1"/>
            <a:r>
              <a:rPr lang="sl-SI"/>
              <a:t>Druga raven</a:t>
            </a:r>
          </a:p>
          <a:p>
            <a:pPr lvl="2"/>
            <a:r>
              <a:rPr lang="sl-SI"/>
              <a:t>Tretja raven</a:t>
            </a:r>
          </a:p>
          <a:p>
            <a:pPr lvl="3"/>
            <a:r>
              <a:rPr lang="sl-SI"/>
              <a:t>Četrta raven</a:t>
            </a:r>
          </a:p>
        </p:txBody>
      </p:sp>
      <p:pic>
        <p:nvPicPr>
          <p:cNvPr id="13" name="Picture 12"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221" y="1892280"/>
            <a:ext cx="177800" cy="177800"/>
          </a:xfrm>
          <a:prstGeom prst="rect">
            <a:avLst/>
          </a:prstGeom>
        </p:spPr>
      </p:pic>
      <p:pic>
        <p:nvPicPr>
          <p:cNvPr id="14" name="Picture 13"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1412" y="1892280"/>
            <a:ext cx="177800" cy="177800"/>
          </a:xfrm>
          <a:prstGeom prst="rect">
            <a:avLst/>
          </a:prstGeom>
        </p:spPr>
      </p:pic>
      <p:pic>
        <p:nvPicPr>
          <p:cNvPr id="15" name="Picture 14"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8214" y="1892280"/>
            <a:ext cx="177800" cy="177800"/>
          </a:xfrm>
          <a:prstGeom prst="rect">
            <a:avLst/>
          </a:prstGeom>
        </p:spPr>
      </p:pic>
      <p:pic>
        <p:nvPicPr>
          <p:cNvPr id="16" name="Picture 15"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4447" y="1892280"/>
            <a:ext cx="177800" cy="177800"/>
          </a:xfrm>
          <a:prstGeom prst="rect">
            <a:avLst/>
          </a:prstGeom>
        </p:spPr>
      </p:pic>
      <p:pic>
        <p:nvPicPr>
          <p:cNvPr id="19" name="Picture 18" descr="logo_noga.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515" y="6075030"/>
            <a:ext cx="1117600" cy="406400"/>
          </a:xfrm>
          <a:prstGeom prst="rect">
            <a:avLst/>
          </a:prstGeom>
        </p:spPr>
      </p:pic>
      <p:sp>
        <p:nvSpPr>
          <p:cNvPr id="17" name="Content Placeholder 2"/>
          <p:cNvSpPr>
            <a:spLocks noGrp="1"/>
          </p:cNvSpPr>
          <p:nvPr>
            <p:ph idx="10"/>
          </p:nvPr>
        </p:nvSpPr>
        <p:spPr>
          <a:xfrm>
            <a:off x="6124228" y="2246892"/>
            <a:ext cx="4964600" cy="3596696"/>
          </a:xfrm>
        </p:spPr>
        <p:txBody>
          <a:bodyPr/>
          <a:lstStyle/>
          <a:p>
            <a:pPr lvl="0"/>
            <a:r>
              <a:rPr lang="sl-SI"/>
              <a:t>Uredite sloge besedila matrice</a:t>
            </a:r>
          </a:p>
          <a:p>
            <a:pPr lvl="1"/>
            <a:r>
              <a:rPr lang="sl-SI"/>
              <a:t>Druga raven</a:t>
            </a:r>
          </a:p>
          <a:p>
            <a:pPr lvl="2"/>
            <a:r>
              <a:rPr lang="sl-SI"/>
              <a:t>Tretja raven</a:t>
            </a:r>
          </a:p>
          <a:p>
            <a:pPr lvl="3"/>
            <a:r>
              <a:rPr lang="sl-SI"/>
              <a:t>Četrta raven</a:t>
            </a:r>
          </a:p>
        </p:txBody>
      </p:sp>
    </p:spTree>
    <p:extLst>
      <p:ext uri="{BB962C8B-B14F-4D97-AF65-F5344CB8AC3E}">
        <p14:creationId xmlns:p14="http://schemas.microsoft.com/office/powerpoint/2010/main" val="2850825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azen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910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pic>
        <p:nvPicPr>
          <p:cNvPr id="7" name="Picture 6" descr="logo_noga.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0414" y="6055479"/>
            <a:ext cx="1117600" cy="406400"/>
          </a:xfrm>
          <a:prstGeom prst="rect">
            <a:avLst/>
          </a:prstGeom>
        </p:spPr>
      </p:pic>
      <p:pic>
        <p:nvPicPr>
          <p:cNvPr id="8" name="Picture 7"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701" y="1387140"/>
            <a:ext cx="177800" cy="177800"/>
          </a:xfrm>
          <a:prstGeom prst="rect">
            <a:avLst/>
          </a:prstGeom>
        </p:spPr>
      </p:pic>
      <p:pic>
        <p:nvPicPr>
          <p:cNvPr id="9" name="Picture 8"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8932" y="1387140"/>
            <a:ext cx="177800" cy="177800"/>
          </a:xfrm>
          <a:prstGeom prst="rect">
            <a:avLst/>
          </a:prstGeom>
        </p:spPr>
      </p:pic>
      <p:pic>
        <p:nvPicPr>
          <p:cNvPr id="10" name="Picture 9"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6294" y="1387140"/>
            <a:ext cx="177800" cy="177800"/>
          </a:xfrm>
          <a:prstGeom prst="rect">
            <a:avLst/>
          </a:prstGeom>
        </p:spPr>
      </p:pic>
      <p:pic>
        <p:nvPicPr>
          <p:cNvPr id="11" name="Picture 10"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087" y="1387140"/>
            <a:ext cx="177800" cy="177800"/>
          </a:xfrm>
          <a:prstGeom prst="rect">
            <a:avLst/>
          </a:prstGeom>
        </p:spPr>
      </p:pic>
      <p:sp>
        <p:nvSpPr>
          <p:cNvPr id="2" name="Title 1"/>
          <p:cNvSpPr>
            <a:spLocks noGrp="1"/>
          </p:cNvSpPr>
          <p:nvPr>
            <p:ph type="title"/>
          </p:nvPr>
        </p:nvSpPr>
        <p:spPr>
          <a:xfrm>
            <a:off x="856401" y="380460"/>
            <a:ext cx="10491613" cy="1143000"/>
          </a:xfrm>
        </p:spPr>
        <p:txBody>
          <a:bodyPr>
            <a:normAutofit/>
          </a:bodyPr>
          <a:lstStyle>
            <a:lvl1pPr>
              <a:defRPr sz="4000" b="1">
                <a:solidFill>
                  <a:schemeClr val="accent5"/>
                </a:solidFill>
              </a:defRPr>
            </a:lvl1pPr>
          </a:lstStyle>
          <a:p>
            <a:r>
              <a:rPr lang="sl-SI"/>
              <a:t>Uredite slog naslova matrice</a:t>
            </a:r>
            <a:endParaRPr lang="en-US"/>
          </a:p>
        </p:txBody>
      </p:sp>
      <p:sp>
        <p:nvSpPr>
          <p:cNvPr id="3" name="Content Placeholder 2"/>
          <p:cNvSpPr>
            <a:spLocks noGrp="1"/>
          </p:cNvSpPr>
          <p:nvPr>
            <p:ph idx="1"/>
          </p:nvPr>
        </p:nvSpPr>
        <p:spPr>
          <a:xfrm>
            <a:off x="856401" y="1929425"/>
            <a:ext cx="10491613" cy="3761569"/>
          </a:xfrm>
        </p:spPr>
        <p:txBody>
          <a:bodyPr/>
          <a:lstStyle/>
          <a:p>
            <a:pPr lvl="0"/>
            <a:r>
              <a:rPr lang="sl-SI"/>
              <a:t>Uredite sloge besedila matrice</a:t>
            </a:r>
          </a:p>
          <a:p>
            <a:pPr lvl="1"/>
            <a:r>
              <a:rPr lang="sl-SI"/>
              <a:t>Druga raven</a:t>
            </a:r>
          </a:p>
          <a:p>
            <a:pPr lvl="2"/>
            <a:r>
              <a:rPr lang="sl-SI"/>
              <a:t>Tretja raven</a:t>
            </a:r>
          </a:p>
          <a:p>
            <a:pPr lvl="3"/>
            <a:r>
              <a:rPr lang="sl-SI"/>
              <a:t>Četrta raven</a:t>
            </a:r>
          </a:p>
        </p:txBody>
      </p:sp>
    </p:spTree>
    <p:extLst>
      <p:ext uri="{BB962C8B-B14F-4D97-AF65-F5344CB8AC3E}">
        <p14:creationId xmlns:p14="http://schemas.microsoft.com/office/powerpoint/2010/main" val="183325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slov in dve vsebini">
    <p:spTree>
      <p:nvGrpSpPr>
        <p:cNvPr id="1" name=""/>
        <p:cNvGrpSpPr/>
        <p:nvPr/>
      </p:nvGrpSpPr>
      <p:grpSpPr>
        <a:xfrm>
          <a:off x="0" y="0"/>
          <a:ext cx="0" cy="0"/>
          <a:chOff x="0" y="0"/>
          <a:chExt cx="0" cy="0"/>
        </a:xfrm>
      </p:grpSpPr>
      <p:pic>
        <p:nvPicPr>
          <p:cNvPr id="7" name="Picture 6" descr="logo_noga.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020" y="6061686"/>
            <a:ext cx="1117600" cy="406400"/>
          </a:xfrm>
          <a:prstGeom prst="rect">
            <a:avLst/>
          </a:prstGeom>
        </p:spPr>
      </p:pic>
      <p:pic>
        <p:nvPicPr>
          <p:cNvPr id="8" name="Picture 7"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701" y="1387140"/>
            <a:ext cx="177800" cy="177800"/>
          </a:xfrm>
          <a:prstGeom prst="rect">
            <a:avLst/>
          </a:prstGeom>
        </p:spPr>
      </p:pic>
      <p:pic>
        <p:nvPicPr>
          <p:cNvPr id="9" name="Picture 8"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8932" y="1387140"/>
            <a:ext cx="177800" cy="177800"/>
          </a:xfrm>
          <a:prstGeom prst="rect">
            <a:avLst/>
          </a:prstGeom>
        </p:spPr>
      </p:pic>
      <p:pic>
        <p:nvPicPr>
          <p:cNvPr id="10" name="Picture 9"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6294" y="1387140"/>
            <a:ext cx="177800" cy="177800"/>
          </a:xfrm>
          <a:prstGeom prst="rect">
            <a:avLst/>
          </a:prstGeom>
        </p:spPr>
      </p:pic>
      <p:pic>
        <p:nvPicPr>
          <p:cNvPr id="11" name="Picture 10"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087" y="1387140"/>
            <a:ext cx="177800" cy="177800"/>
          </a:xfrm>
          <a:prstGeom prst="rect">
            <a:avLst/>
          </a:prstGeom>
        </p:spPr>
      </p:pic>
      <p:sp>
        <p:nvSpPr>
          <p:cNvPr id="2" name="Title 1"/>
          <p:cNvSpPr>
            <a:spLocks noGrp="1"/>
          </p:cNvSpPr>
          <p:nvPr>
            <p:ph type="title"/>
          </p:nvPr>
        </p:nvSpPr>
        <p:spPr>
          <a:xfrm>
            <a:off x="856401" y="380460"/>
            <a:ext cx="10315219" cy="1143000"/>
          </a:xfrm>
        </p:spPr>
        <p:txBody>
          <a:bodyPr>
            <a:normAutofit/>
          </a:bodyPr>
          <a:lstStyle>
            <a:lvl1pPr>
              <a:defRPr sz="4000" b="1">
                <a:solidFill>
                  <a:schemeClr val="accent5"/>
                </a:solidFill>
              </a:defRPr>
            </a:lvl1pPr>
          </a:lstStyle>
          <a:p>
            <a:r>
              <a:rPr lang="sl-SI"/>
              <a:t>Uredite slog naslova matrice</a:t>
            </a:r>
            <a:endParaRPr lang="en-US"/>
          </a:p>
        </p:txBody>
      </p:sp>
      <p:sp>
        <p:nvSpPr>
          <p:cNvPr id="3" name="Content Placeholder 2"/>
          <p:cNvSpPr>
            <a:spLocks noGrp="1"/>
          </p:cNvSpPr>
          <p:nvPr>
            <p:ph idx="1"/>
          </p:nvPr>
        </p:nvSpPr>
        <p:spPr>
          <a:xfrm>
            <a:off x="856402" y="1929426"/>
            <a:ext cx="4964600" cy="3726294"/>
          </a:xfrm>
        </p:spPr>
        <p:txBody>
          <a:bodyPr/>
          <a:lstStyle/>
          <a:p>
            <a:pPr lvl="0"/>
            <a:r>
              <a:rPr lang="sl-SI"/>
              <a:t>Uredite sloge besedila matrice</a:t>
            </a:r>
          </a:p>
          <a:p>
            <a:pPr lvl="1"/>
            <a:r>
              <a:rPr lang="sl-SI"/>
              <a:t>Druga raven</a:t>
            </a:r>
          </a:p>
          <a:p>
            <a:pPr lvl="2"/>
            <a:r>
              <a:rPr lang="sl-SI"/>
              <a:t>Tretja raven</a:t>
            </a:r>
          </a:p>
          <a:p>
            <a:pPr lvl="3"/>
            <a:r>
              <a:rPr lang="sl-SI"/>
              <a:t>Četrta raven</a:t>
            </a:r>
          </a:p>
        </p:txBody>
      </p:sp>
      <p:sp>
        <p:nvSpPr>
          <p:cNvPr id="12" name="Content Placeholder 2"/>
          <p:cNvSpPr>
            <a:spLocks noGrp="1"/>
          </p:cNvSpPr>
          <p:nvPr>
            <p:ph idx="10"/>
          </p:nvPr>
        </p:nvSpPr>
        <p:spPr>
          <a:xfrm>
            <a:off x="6230065" y="1929426"/>
            <a:ext cx="4941555" cy="3726294"/>
          </a:xfrm>
        </p:spPr>
        <p:txBody>
          <a:bodyPr/>
          <a:lstStyle/>
          <a:p>
            <a:pPr lvl="0"/>
            <a:r>
              <a:rPr lang="sl-SI"/>
              <a:t>Uredite sloge besedila matrice</a:t>
            </a:r>
          </a:p>
          <a:p>
            <a:pPr lvl="1"/>
            <a:r>
              <a:rPr lang="sl-SI"/>
              <a:t>Druga raven</a:t>
            </a:r>
          </a:p>
          <a:p>
            <a:pPr lvl="2"/>
            <a:r>
              <a:rPr lang="sl-SI"/>
              <a:t>Tretja raven</a:t>
            </a:r>
          </a:p>
          <a:p>
            <a:pPr lvl="3"/>
            <a:r>
              <a:rPr lang="sl-SI"/>
              <a:t>Četrta raven</a:t>
            </a:r>
          </a:p>
        </p:txBody>
      </p:sp>
    </p:spTree>
    <p:extLst>
      <p:ext uri="{BB962C8B-B14F-4D97-AF65-F5344CB8AC3E}">
        <p14:creationId xmlns:p14="http://schemas.microsoft.com/office/powerpoint/2010/main" val="422567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sebina in slika">
    <p:spTree>
      <p:nvGrpSpPr>
        <p:cNvPr id="1" name=""/>
        <p:cNvGrpSpPr/>
        <p:nvPr/>
      </p:nvGrpSpPr>
      <p:grpSpPr>
        <a:xfrm>
          <a:off x="0" y="0"/>
          <a:ext cx="0" cy="0"/>
          <a:chOff x="0" y="0"/>
          <a:chExt cx="0" cy="0"/>
        </a:xfrm>
      </p:grpSpPr>
      <p:pic>
        <p:nvPicPr>
          <p:cNvPr id="7" name="Picture 6" descr="logo_noga.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995" y="6063726"/>
            <a:ext cx="1117600" cy="406400"/>
          </a:xfrm>
          <a:prstGeom prst="rect">
            <a:avLst/>
          </a:prstGeom>
        </p:spPr>
      </p:pic>
      <p:pic>
        <p:nvPicPr>
          <p:cNvPr id="8" name="Picture 7"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701" y="1387140"/>
            <a:ext cx="177800" cy="177800"/>
          </a:xfrm>
          <a:prstGeom prst="rect">
            <a:avLst/>
          </a:prstGeom>
        </p:spPr>
      </p:pic>
      <p:pic>
        <p:nvPicPr>
          <p:cNvPr id="9" name="Picture 8"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8932" y="1387140"/>
            <a:ext cx="177800" cy="177800"/>
          </a:xfrm>
          <a:prstGeom prst="rect">
            <a:avLst/>
          </a:prstGeom>
        </p:spPr>
      </p:pic>
      <p:pic>
        <p:nvPicPr>
          <p:cNvPr id="10" name="Picture 9"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6294" y="1387140"/>
            <a:ext cx="177800" cy="177800"/>
          </a:xfrm>
          <a:prstGeom prst="rect">
            <a:avLst/>
          </a:prstGeom>
        </p:spPr>
      </p:pic>
      <p:pic>
        <p:nvPicPr>
          <p:cNvPr id="11" name="Picture 10"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087" y="1387140"/>
            <a:ext cx="177800" cy="177800"/>
          </a:xfrm>
          <a:prstGeom prst="rect">
            <a:avLst/>
          </a:prstGeom>
        </p:spPr>
      </p:pic>
      <p:sp>
        <p:nvSpPr>
          <p:cNvPr id="2" name="Title 1"/>
          <p:cNvSpPr>
            <a:spLocks noGrp="1"/>
          </p:cNvSpPr>
          <p:nvPr>
            <p:ph type="title"/>
          </p:nvPr>
        </p:nvSpPr>
        <p:spPr>
          <a:xfrm>
            <a:off x="856401" y="380460"/>
            <a:ext cx="10315219" cy="1143000"/>
          </a:xfrm>
        </p:spPr>
        <p:txBody>
          <a:bodyPr>
            <a:normAutofit/>
          </a:bodyPr>
          <a:lstStyle>
            <a:lvl1pPr>
              <a:defRPr sz="4000" b="1">
                <a:solidFill>
                  <a:schemeClr val="accent5"/>
                </a:solidFill>
              </a:defRPr>
            </a:lvl1pPr>
          </a:lstStyle>
          <a:p>
            <a:r>
              <a:rPr lang="sl-SI"/>
              <a:t>Uredite slog naslova matrice</a:t>
            </a:r>
            <a:endParaRPr lang="en-US"/>
          </a:p>
        </p:txBody>
      </p:sp>
      <p:sp>
        <p:nvSpPr>
          <p:cNvPr id="3" name="Content Placeholder 2"/>
          <p:cNvSpPr>
            <a:spLocks noGrp="1"/>
          </p:cNvSpPr>
          <p:nvPr>
            <p:ph idx="1"/>
          </p:nvPr>
        </p:nvSpPr>
        <p:spPr>
          <a:xfrm>
            <a:off x="856402" y="1929426"/>
            <a:ext cx="4964600" cy="3726294"/>
          </a:xfrm>
        </p:spPr>
        <p:txBody>
          <a:bodyPr/>
          <a:lstStyle/>
          <a:p>
            <a:pPr lvl="0"/>
            <a:r>
              <a:rPr lang="sl-SI"/>
              <a:t>Uredite sloge besedila matrice</a:t>
            </a:r>
          </a:p>
          <a:p>
            <a:pPr lvl="1"/>
            <a:r>
              <a:rPr lang="sl-SI"/>
              <a:t>Druga raven</a:t>
            </a:r>
          </a:p>
          <a:p>
            <a:pPr lvl="2"/>
            <a:r>
              <a:rPr lang="sl-SI"/>
              <a:t>Tretja raven</a:t>
            </a:r>
          </a:p>
          <a:p>
            <a:pPr lvl="3"/>
            <a:r>
              <a:rPr lang="sl-SI"/>
              <a:t>Četrta raven</a:t>
            </a:r>
          </a:p>
        </p:txBody>
      </p:sp>
      <p:sp>
        <p:nvSpPr>
          <p:cNvPr id="5" name="Picture Placeholder 4"/>
          <p:cNvSpPr>
            <a:spLocks noGrp="1"/>
          </p:cNvSpPr>
          <p:nvPr>
            <p:ph type="pic" sz="quarter" idx="10"/>
          </p:nvPr>
        </p:nvSpPr>
        <p:spPr>
          <a:xfrm>
            <a:off x="6080125" y="1928813"/>
            <a:ext cx="5091113" cy="3727450"/>
          </a:xfrm>
        </p:spPr>
        <p:txBody>
          <a:bodyPr/>
          <a:lstStyle/>
          <a:p>
            <a:r>
              <a:rPr lang="sl-SI"/>
              <a:t>Kliknite ikono, če želite dodati sliko</a:t>
            </a:r>
            <a:endParaRPr lang="en-US"/>
          </a:p>
        </p:txBody>
      </p:sp>
    </p:spTree>
    <p:extLst>
      <p:ext uri="{BB962C8B-B14F-4D97-AF65-F5344CB8AC3E}">
        <p14:creationId xmlns:p14="http://schemas.microsoft.com/office/powerpoint/2010/main" val="2103225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stavek in slika">
    <p:spTree>
      <p:nvGrpSpPr>
        <p:cNvPr id="1" name=""/>
        <p:cNvGrpSpPr/>
        <p:nvPr/>
      </p:nvGrpSpPr>
      <p:grpSpPr>
        <a:xfrm>
          <a:off x="0" y="0"/>
          <a:ext cx="0" cy="0"/>
          <a:chOff x="0" y="0"/>
          <a:chExt cx="0" cy="0"/>
        </a:xfrm>
      </p:grpSpPr>
      <p:sp>
        <p:nvSpPr>
          <p:cNvPr id="2" name="Title 1"/>
          <p:cNvSpPr>
            <a:spLocks noGrp="1"/>
          </p:cNvSpPr>
          <p:nvPr>
            <p:ph type="title"/>
          </p:nvPr>
        </p:nvSpPr>
        <p:spPr>
          <a:xfrm>
            <a:off x="856401" y="1109456"/>
            <a:ext cx="4964601" cy="701299"/>
          </a:xfrm>
        </p:spPr>
        <p:txBody>
          <a:bodyPr anchor="b">
            <a:normAutofit/>
          </a:bodyPr>
          <a:lstStyle>
            <a:lvl1pPr>
              <a:defRPr sz="3200" b="1">
                <a:solidFill>
                  <a:schemeClr val="accent5"/>
                </a:solidFill>
              </a:defRPr>
            </a:lvl1pPr>
          </a:lstStyle>
          <a:p>
            <a:r>
              <a:rPr lang="sl-SI"/>
              <a:t>Uredite slog naslova matrice</a:t>
            </a:r>
            <a:endParaRPr lang="en-US"/>
          </a:p>
        </p:txBody>
      </p:sp>
      <p:pic>
        <p:nvPicPr>
          <p:cNvPr id="7" name="Picture 6" descr="logo_noga.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995" y="6063726"/>
            <a:ext cx="1117600" cy="406400"/>
          </a:xfrm>
          <a:prstGeom prst="rect">
            <a:avLst/>
          </a:prstGeom>
        </p:spPr>
      </p:pic>
      <p:sp>
        <p:nvSpPr>
          <p:cNvPr id="3" name="Content Placeholder 2"/>
          <p:cNvSpPr>
            <a:spLocks noGrp="1"/>
          </p:cNvSpPr>
          <p:nvPr>
            <p:ph idx="1"/>
          </p:nvPr>
        </p:nvSpPr>
        <p:spPr>
          <a:xfrm>
            <a:off x="856402" y="2246892"/>
            <a:ext cx="4964600" cy="3596696"/>
          </a:xfrm>
        </p:spPr>
        <p:txBody>
          <a:bodyPr/>
          <a:lstStyle/>
          <a:p>
            <a:pPr lvl="0"/>
            <a:r>
              <a:rPr lang="sl-SI"/>
              <a:t>Uredite sloge besedila matrice</a:t>
            </a:r>
          </a:p>
          <a:p>
            <a:pPr lvl="1"/>
            <a:r>
              <a:rPr lang="sl-SI"/>
              <a:t>Druga raven</a:t>
            </a:r>
          </a:p>
          <a:p>
            <a:pPr lvl="2"/>
            <a:r>
              <a:rPr lang="sl-SI"/>
              <a:t>Tretja raven</a:t>
            </a:r>
          </a:p>
          <a:p>
            <a:pPr lvl="3"/>
            <a:r>
              <a:rPr lang="sl-SI"/>
              <a:t>Četrta raven</a:t>
            </a:r>
          </a:p>
        </p:txBody>
      </p:sp>
      <p:pic>
        <p:nvPicPr>
          <p:cNvPr id="13" name="Picture 12"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221" y="1892280"/>
            <a:ext cx="177800" cy="177800"/>
          </a:xfrm>
          <a:prstGeom prst="rect">
            <a:avLst/>
          </a:prstGeom>
        </p:spPr>
      </p:pic>
      <p:pic>
        <p:nvPicPr>
          <p:cNvPr id="14" name="Picture 13"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1412" y="1892280"/>
            <a:ext cx="177800" cy="177800"/>
          </a:xfrm>
          <a:prstGeom prst="rect">
            <a:avLst/>
          </a:prstGeom>
        </p:spPr>
      </p:pic>
      <p:pic>
        <p:nvPicPr>
          <p:cNvPr id="15" name="Picture 14"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8214" y="1892280"/>
            <a:ext cx="177800" cy="177800"/>
          </a:xfrm>
          <a:prstGeom prst="rect">
            <a:avLst/>
          </a:prstGeom>
        </p:spPr>
      </p:pic>
      <p:pic>
        <p:nvPicPr>
          <p:cNvPr id="16" name="Picture 15"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4447" y="1892280"/>
            <a:ext cx="177800" cy="177800"/>
          </a:xfrm>
          <a:prstGeom prst="rect">
            <a:avLst/>
          </a:prstGeom>
        </p:spPr>
      </p:pic>
      <p:pic>
        <p:nvPicPr>
          <p:cNvPr id="19" name="Picture 18" descr="logo_noga.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515" y="6075030"/>
            <a:ext cx="1117600" cy="406400"/>
          </a:xfrm>
          <a:prstGeom prst="rect">
            <a:avLst/>
          </a:prstGeom>
        </p:spPr>
      </p:pic>
      <p:sp>
        <p:nvSpPr>
          <p:cNvPr id="20" name="Picture Placeholder 19"/>
          <p:cNvSpPr>
            <a:spLocks noGrp="1"/>
          </p:cNvSpPr>
          <p:nvPr>
            <p:ph type="pic" sz="quarter" idx="10"/>
          </p:nvPr>
        </p:nvSpPr>
        <p:spPr>
          <a:xfrm>
            <a:off x="6138863" y="2246313"/>
            <a:ext cx="5032375" cy="3597275"/>
          </a:xfrm>
        </p:spPr>
        <p:txBody>
          <a:bodyPr/>
          <a:lstStyle/>
          <a:p>
            <a:r>
              <a:rPr lang="sl-SI"/>
              <a:t>Kliknite ikono, če želite dodati sliko</a:t>
            </a:r>
            <a:endParaRPr lang="en-US"/>
          </a:p>
        </p:txBody>
      </p:sp>
    </p:spTree>
    <p:extLst>
      <p:ext uri="{BB962C8B-B14F-4D97-AF65-F5344CB8AC3E}">
        <p14:creationId xmlns:p14="http://schemas.microsoft.com/office/powerpoint/2010/main" val="756387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stavek in dve vsebini">
    <p:spTree>
      <p:nvGrpSpPr>
        <p:cNvPr id="1" name=""/>
        <p:cNvGrpSpPr/>
        <p:nvPr/>
      </p:nvGrpSpPr>
      <p:grpSpPr>
        <a:xfrm>
          <a:off x="0" y="0"/>
          <a:ext cx="0" cy="0"/>
          <a:chOff x="0" y="0"/>
          <a:chExt cx="0" cy="0"/>
        </a:xfrm>
      </p:grpSpPr>
      <p:sp>
        <p:nvSpPr>
          <p:cNvPr id="2" name="Title 1"/>
          <p:cNvSpPr>
            <a:spLocks noGrp="1"/>
          </p:cNvSpPr>
          <p:nvPr>
            <p:ph type="title"/>
          </p:nvPr>
        </p:nvSpPr>
        <p:spPr>
          <a:xfrm>
            <a:off x="856401" y="1109456"/>
            <a:ext cx="4964601" cy="701299"/>
          </a:xfrm>
        </p:spPr>
        <p:txBody>
          <a:bodyPr anchor="b">
            <a:normAutofit/>
          </a:bodyPr>
          <a:lstStyle>
            <a:lvl1pPr>
              <a:defRPr sz="3200" b="1">
                <a:solidFill>
                  <a:schemeClr val="accent5"/>
                </a:solidFill>
              </a:defRPr>
            </a:lvl1pPr>
          </a:lstStyle>
          <a:p>
            <a:r>
              <a:rPr lang="sl-SI"/>
              <a:t>Uredite slog naslova matrice</a:t>
            </a:r>
            <a:endParaRPr lang="en-US"/>
          </a:p>
        </p:txBody>
      </p:sp>
      <p:pic>
        <p:nvPicPr>
          <p:cNvPr id="7" name="Picture 6" descr="logo_noga.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995" y="6063726"/>
            <a:ext cx="1117600" cy="406400"/>
          </a:xfrm>
          <a:prstGeom prst="rect">
            <a:avLst/>
          </a:prstGeom>
        </p:spPr>
      </p:pic>
      <p:sp>
        <p:nvSpPr>
          <p:cNvPr id="3" name="Content Placeholder 2"/>
          <p:cNvSpPr>
            <a:spLocks noGrp="1"/>
          </p:cNvSpPr>
          <p:nvPr>
            <p:ph idx="1"/>
          </p:nvPr>
        </p:nvSpPr>
        <p:spPr>
          <a:xfrm>
            <a:off x="856402" y="2246892"/>
            <a:ext cx="4964600" cy="3596696"/>
          </a:xfrm>
        </p:spPr>
        <p:txBody>
          <a:bodyPr/>
          <a:lstStyle/>
          <a:p>
            <a:pPr lvl="0"/>
            <a:r>
              <a:rPr lang="sl-SI"/>
              <a:t>Uredite sloge besedila matrice</a:t>
            </a:r>
          </a:p>
          <a:p>
            <a:pPr lvl="1"/>
            <a:r>
              <a:rPr lang="sl-SI"/>
              <a:t>Druga raven</a:t>
            </a:r>
          </a:p>
          <a:p>
            <a:pPr lvl="2"/>
            <a:r>
              <a:rPr lang="sl-SI"/>
              <a:t>Tretja raven</a:t>
            </a:r>
          </a:p>
          <a:p>
            <a:pPr lvl="3"/>
            <a:r>
              <a:rPr lang="sl-SI"/>
              <a:t>Četrta raven</a:t>
            </a:r>
          </a:p>
        </p:txBody>
      </p:sp>
      <p:pic>
        <p:nvPicPr>
          <p:cNvPr id="13" name="Picture 12"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221" y="1892280"/>
            <a:ext cx="177800" cy="177800"/>
          </a:xfrm>
          <a:prstGeom prst="rect">
            <a:avLst/>
          </a:prstGeom>
        </p:spPr>
      </p:pic>
      <p:pic>
        <p:nvPicPr>
          <p:cNvPr id="14" name="Picture 13"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1412" y="1892280"/>
            <a:ext cx="177800" cy="177800"/>
          </a:xfrm>
          <a:prstGeom prst="rect">
            <a:avLst/>
          </a:prstGeom>
        </p:spPr>
      </p:pic>
      <p:pic>
        <p:nvPicPr>
          <p:cNvPr id="15" name="Picture 14"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8214" y="1892280"/>
            <a:ext cx="177800" cy="177800"/>
          </a:xfrm>
          <a:prstGeom prst="rect">
            <a:avLst/>
          </a:prstGeom>
        </p:spPr>
      </p:pic>
      <p:pic>
        <p:nvPicPr>
          <p:cNvPr id="16" name="Picture 15"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4447" y="1892280"/>
            <a:ext cx="177800" cy="177800"/>
          </a:xfrm>
          <a:prstGeom prst="rect">
            <a:avLst/>
          </a:prstGeom>
        </p:spPr>
      </p:pic>
      <p:pic>
        <p:nvPicPr>
          <p:cNvPr id="19" name="Picture 18" descr="logo_noga.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515" y="6075030"/>
            <a:ext cx="1117600" cy="406400"/>
          </a:xfrm>
          <a:prstGeom prst="rect">
            <a:avLst/>
          </a:prstGeom>
        </p:spPr>
      </p:pic>
      <p:sp>
        <p:nvSpPr>
          <p:cNvPr id="17" name="Content Placeholder 2"/>
          <p:cNvSpPr>
            <a:spLocks noGrp="1"/>
          </p:cNvSpPr>
          <p:nvPr>
            <p:ph idx="10"/>
          </p:nvPr>
        </p:nvSpPr>
        <p:spPr>
          <a:xfrm>
            <a:off x="6124228" y="2246892"/>
            <a:ext cx="4964600" cy="3596696"/>
          </a:xfrm>
        </p:spPr>
        <p:txBody>
          <a:bodyPr/>
          <a:lstStyle/>
          <a:p>
            <a:pPr lvl="0"/>
            <a:r>
              <a:rPr lang="sl-SI"/>
              <a:t>Uredite sloge besedila matrice</a:t>
            </a:r>
          </a:p>
          <a:p>
            <a:pPr lvl="1"/>
            <a:r>
              <a:rPr lang="sl-SI"/>
              <a:t>Druga raven</a:t>
            </a:r>
          </a:p>
          <a:p>
            <a:pPr lvl="2"/>
            <a:r>
              <a:rPr lang="sl-SI"/>
              <a:t>Tretja raven</a:t>
            </a:r>
          </a:p>
          <a:p>
            <a:pPr lvl="3"/>
            <a:r>
              <a:rPr lang="sl-SI"/>
              <a:t>Četrta raven</a:t>
            </a:r>
          </a:p>
        </p:txBody>
      </p:sp>
    </p:spTree>
    <p:extLst>
      <p:ext uri="{BB962C8B-B14F-4D97-AF65-F5344CB8AC3E}">
        <p14:creationId xmlns:p14="http://schemas.microsoft.com/office/powerpoint/2010/main" val="14329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azen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557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vetla naslovnica">
    <p:spTree>
      <p:nvGrpSpPr>
        <p:cNvPr id="1" name=""/>
        <p:cNvGrpSpPr/>
        <p:nvPr/>
      </p:nvGrpSpPr>
      <p:grpSpPr>
        <a:xfrm>
          <a:off x="0" y="0"/>
          <a:ext cx="0" cy="0"/>
          <a:chOff x="0" y="0"/>
          <a:chExt cx="0" cy="0"/>
        </a:xfrm>
      </p:grpSpPr>
      <p:pic>
        <p:nvPicPr>
          <p:cNvPr id="10" name="Picture 9" descr="svetla-naslovnica.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1302235" y="3485297"/>
            <a:ext cx="9516597" cy="2835480"/>
          </a:xfrm>
        </p:spPr>
        <p:txBody>
          <a:bodyPr anchor="t">
            <a:noAutofit/>
          </a:bodyPr>
          <a:lstStyle>
            <a:lvl1pPr algn="l">
              <a:defRPr sz="6000">
                <a:solidFill>
                  <a:schemeClr val="accent5"/>
                </a:solidFill>
              </a:defRPr>
            </a:lvl1pPr>
          </a:lstStyle>
          <a:p>
            <a:r>
              <a:rPr lang="sl-SI"/>
              <a:t>Uredite slog naslova matrice</a:t>
            </a:r>
            <a:endParaRPr lang="en-US"/>
          </a:p>
        </p:txBody>
      </p:sp>
      <p:sp>
        <p:nvSpPr>
          <p:cNvPr id="3" name="Subtitle 2"/>
          <p:cNvSpPr>
            <a:spLocks noGrp="1"/>
          </p:cNvSpPr>
          <p:nvPr>
            <p:ph type="subTitle" idx="1"/>
          </p:nvPr>
        </p:nvSpPr>
        <p:spPr>
          <a:xfrm>
            <a:off x="1302234" y="4568177"/>
            <a:ext cx="9516597" cy="1752600"/>
          </a:xfrm>
        </p:spPr>
        <p:txBody>
          <a:bodyPr anchor="t">
            <a:normAutofit/>
          </a:bodyPr>
          <a:lstStyle>
            <a:lvl1pPr marL="0" indent="0" algn="l">
              <a:buNone/>
              <a:defRPr sz="24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endParaRPr lang="en-US"/>
          </a:p>
        </p:txBody>
      </p:sp>
    </p:spTree>
    <p:extLst>
      <p:ext uri="{BB962C8B-B14F-4D97-AF65-F5344CB8AC3E}">
        <p14:creationId xmlns:p14="http://schemas.microsoft.com/office/powerpoint/2010/main" val="180530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pic>
        <p:nvPicPr>
          <p:cNvPr id="7" name="Picture 6" descr="logo_noga.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0414" y="6055479"/>
            <a:ext cx="1117600" cy="406400"/>
          </a:xfrm>
          <a:prstGeom prst="rect">
            <a:avLst/>
          </a:prstGeom>
        </p:spPr>
      </p:pic>
      <p:pic>
        <p:nvPicPr>
          <p:cNvPr id="8" name="Picture 7"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701" y="1387140"/>
            <a:ext cx="177800" cy="177800"/>
          </a:xfrm>
          <a:prstGeom prst="rect">
            <a:avLst/>
          </a:prstGeom>
        </p:spPr>
      </p:pic>
      <p:pic>
        <p:nvPicPr>
          <p:cNvPr id="9" name="Picture 8"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8932" y="1387140"/>
            <a:ext cx="177800" cy="177800"/>
          </a:xfrm>
          <a:prstGeom prst="rect">
            <a:avLst/>
          </a:prstGeom>
        </p:spPr>
      </p:pic>
      <p:pic>
        <p:nvPicPr>
          <p:cNvPr id="10" name="Picture 9"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6294" y="1387140"/>
            <a:ext cx="177800" cy="177800"/>
          </a:xfrm>
          <a:prstGeom prst="rect">
            <a:avLst/>
          </a:prstGeom>
        </p:spPr>
      </p:pic>
      <p:pic>
        <p:nvPicPr>
          <p:cNvPr id="11" name="Picture 10" descr="pika.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087" y="1387140"/>
            <a:ext cx="177800" cy="177800"/>
          </a:xfrm>
          <a:prstGeom prst="rect">
            <a:avLst/>
          </a:prstGeom>
        </p:spPr>
      </p:pic>
      <p:sp>
        <p:nvSpPr>
          <p:cNvPr id="2" name="Title 1"/>
          <p:cNvSpPr>
            <a:spLocks noGrp="1"/>
          </p:cNvSpPr>
          <p:nvPr>
            <p:ph type="title"/>
          </p:nvPr>
        </p:nvSpPr>
        <p:spPr>
          <a:xfrm>
            <a:off x="856401" y="380460"/>
            <a:ext cx="10491613" cy="1143000"/>
          </a:xfrm>
        </p:spPr>
        <p:txBody>
          <a:bodyPr>
            <a:normAutofit/>
          </a:bodyPr>
          <a:lstStyle>
            <a:lvl1pPr>
              <a:defRPr sz="4000" b="1">
                <a:solidFill>
                  <a:schemeClr val="accent5"/>
                </a:solidFill>
              </a:defRPr>
            </a:lvl1pPr>
          </a:lstStyle>
          <a:p>
            <a:r>
              <a:rPr lang="sl-SI"/>
              <a:t>Uredite slog naslova matrice</a:t>
            </a:r>
            <a:endParaRPr lang="en-US"/>
          </a:p>
        </p:txBody>
      </p:sp>
      <p:sp>
        <p:nvSpPr>
          <p:cNvPr id="3" name="Content Placeholder 2"/>
          <p:cNvSpPr>
            <a:spLocks noGrp="1"/>
          </p:cNvSpPr>
          <p:nvPr>
            <p:ph idx="1"/>
          </p:nvPr>
        </p:nvSpPr>
        <p:spPr>
          <a:xfrm>
            <a:off x="856401" y="1929425"/>
            <a:ext cx="10491613" cy="3761569"/>
          </a:xfrm>
        </p:spPr>
        <p:txBody>
          <a:bodyPr/>
          <a:lstStyle/>
          <a:p>
            <a:pPr lvl="0"/>
            <a:r>
              <a:rPr lang="sl-SI"/>
              <a:t>Uredite sloge besedila matrice</a:t>
            </a:r>
          </a:p>
          <a:p>
            <a:pPr lvl="1"/>
            <a:r>
              <a:rPr lang="sl-SI"/>
              <a:t>Druga raven</a:t>
            </a:r>
          </a:p>
          <a:p>
            <a:pPr lvl="2"/>
            <a:r>
              <a:rPr lang="sl-SI"/>
              <a:t>Tretja raven</a:t>
            </a:r>
          </a:p>
          <a:p>
            <a:pPr lvl="3"/>
            <a:r>
              <a:rPr lang="sl-SI"/>
              <a:t>Četrta raven</a:t>
            </a:r>
          </a:p>
        </p:txBody>
      </p:sp>
    </p:spTree>
    <p:extLst>
      <p:ext uri="{BB962C8B-B14F-4D97-AF65-F5344CB8AC3E}">
        <p14:creationId xmlns:p14="http://schemas.microsoft.com/office/powerpoint/2010/main" val="806265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sl-SI"/>
              <a:t>Uredite slog naslova matrice</a:t>
            </a:r>
            <a:endParaRPr lang="en-US"/>
          </a:p>
        </p:txBody>
      </p:sp>
      <p:sp>
        <p:nvSpPr>
          <p:cNvPr id="3" name="Text Placeholder 2"/>
          <p:cNvSpPr>
            <a:spLocks noGrp="1"/>
          </p:cNvSpPr>
          <p:nvPr>
            <p:ph type="body" idx="1"/>
          </p:nvPr>
        </p:nvSpPr>
        <p:spPr>
          <a:xfrm>
            <a:off x="609441" y="1647233"/>
            <a:ext cx="10969943" cy="4525963"/>
          </a:xfrm>
          <a:prstGeom prst="rect">
            <a:avLst/>
          </a:prstGeom>
        </p:spPr>
        <p:txBody>
          <a:bodyPr vert="horz" lIns="91440" tIns="45720" rIns="91440" bIns="45720" rtlCol="0">
            <a:normAutofit/>
          </a:bodyPr>
          <a:lstStyle/>
          <a:p>
            <a:pPr lvl="0"/>
            <a:r>
              <a:rPr lang="sl-SI"/>
              <a:t>Click to edit Master text styles</a:t>
            </a:r>
          </a:p>
          <a:p>
            <a:pPr lvl="1"/>
            <a:r>
              <a:rPr lang="sl-SI"/>
              <a:t>Second level</a:t>
            </a:r>
          </a:p>
          <a:p>
            <a:pPr lvl="2"/>
            <a:r>
              <a:rPr lang="sl-SI"/>
              <a:t>Third level</a:t>
            </a:r>
          </a:p>
          <a:p>
            <a:pPr lvl="3"/>
            <a:r>
              <a:rPr lang="sl-SI"/>
              <a:t>Fourth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06B4B-4A22-DA4F-9BD6-6E6138007F15}" type="datetimeFigureOut">
              <a:t>23. 04. 2024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82B08D-B30C-F24C-AEB4-DA720080FCF1}" type="slidenum">
              <a:t>‹#›</a:t>
            </a:fld>
            <a:endParaRPr lang="en-US"/>
          </a:p>
        </p:txBody>
      </p:sp>
    </p:spTree>
    <p:extLst>
      <p:ext uri="{BB962C8B-B14F-4D97-AF65-F5344CB8AC3E}">
        <p14:creationId xmlns:p14="http://schemas.microsoft.com/office/powerpoint/2010/main" val="2009149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4" r:id="rId4"/>
    <p:sldLayoutId id="2147483665" r:id="rId5"/>
    <p:sldLayoutId id="2147483666" r:id="rId6"/>
    <p:sldLayoutId id="2147483659" r:id="rId7"/>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lnSpc>
          <a:spcPct val="130000"/>
        </a:lnSpc>
        <a:spcBef>
          <a:spcPct val="20000"/>
        </a:spcBef>
        <a:buFont typeface="Lucida Grande"/>
        <a:buChar char="-"/>
        <a:defRPr sz="2800" kern="1200">
          <a:solidFill>
            <a:schemeClr val="tx1"/>
          </a:solidFill>
          <a:latin typeface="+mn-lt"/>
          <a:ea typeface="+mn-ea"/>
          <a:cs typeface="+mn-cs"/>
        </a:defRPr>
      </a:lvl1pPr>
      <a:lvl2pPr marL="742950" indent="-285750" algn="l" defTabSz="457200" rtl="0" eaLnBrk="1" latinLnBrk="0" hangingPunct="1">
        <a:lnSpc>
          <a:spcPct val="130000"/>
        </a:lnSpc>
        <a:spcBef>
          <a:spcPct val="20000"/>
        </a:spcBef>
        <a:buFont typeface="Lucida Grande"/>
        <a:buChar char="-"/>
        <a:defRPr sz="2400" kern="1200">
          <a:solidFill>
            <a:schemeClr val="tx1"/>
          </a:solidFill>
          <a:latin typeface="+mn-lt"/>
          <a:ea typeface="+mn-ea"/>
          <a:cs typeface="+mn-cs"/>
        </a:defRPr>
      </a:lvl2pPr>
      <a:lvl3pPr marL="1143000" indent="-228600" algn="l" defTabSz="457200" rtl="0" eaLnBrk="1" latinLnBrk="0" hangingPunct="1">
        <a:lnSpc>
          <a:spcPct val="130000"/>
        </a:lnSpc>
        <a:spcBef>
          <a:spcPct val="20000"/>
        </a:spcBef>
        <a:buFont typeface="Lucida Grande"/>
        <a:buChar char="-"/>
        <a:defRPr sz="2000" kern="1200">
          <a:solidFill>
            <a:schemeClr val="tx1"/>
          </a:solidFill>
          <a:latin typeface="+mn-lt"/>
          <a:ea typeface="+mn-ea"/>
          <a:cs typeface="+mn-cs"/>
        </a:defRPr>
      </a:lvl3pPr>
      <a:lvl4pPr marL="1600200" indent="-228600" algn="l" defTabSz="457200" rtl="0" eaLnBrk="1" latinLnBrk="0" hangingPunct="1">
        <a:lnSpc>
          <a:spcPct val="130000"/>
        </a:lnSpc>
        <a:spcBef>
          <a:spcPct val="20000"/>
        </a:spcBef>
        <a:buFont typeface="Lucida Grande"/>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Lucida Grande"/>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sl-SI"/>
              <a:t>Uredite slog naslova matrice</a:t>
            </a:r>
            <a:endParaRPr lang="en-US"/>
          </a:p>
        </p:txBody>
      </p:sp>
      <p:sp>
        <p:nvSpPr>
          <p:cNvPr id="3" name="Text Placeholder 2"/>
          <p:cNvSpPr>
            <a:spLocks noGrp="1"/>
          </p:cNvSpPr>
          <p:nvPr>
            <p:ph type="body" idx="1"/>
          </p:nvPr>
        </p:nvSpPr>
        <p:spPr>
          <a:xfrm>
            <a:off x="609441" y="1647233"/>
            <a:ext cx="10969943" cy="4525963"/>
          </a:xfrm>
          <a:prstGeom prst="rect">
            <a:avLst/>
          </a:prstGeom>
        </p:spPr>
        <p:txBody>
          <a:bodyPr vert="horz" lIns="91440" tIns="45720" rIns="91440" bIns="45720" rtlCol="0">
            <a:normAutofit/>
          </a:bodyPr>
          <a:lstStyle/>
          <a:p>
            <a:pPr lvl="0"/>
            <a:r>
              <a:rPr lang="sl-SI"/>
              <a:t>Click to edit Master text styles</a:t>
            </a:r>
          </a:p>
          <a:p>
            <a:pPr lvl="1"/>
            <a:r>
              <a:rPr lang="sl-SI"/>
              <a:t>Second level</a:t>
            </a:r>
          </a:p>
          <a:p>
            <a:pPr lvl="2"/>
            <a:r>
              <a:rPr lang="sl-SI"/>
              <a:t>Third level</a:t>
            </a:r>
          </a:p>
          <a:p>
            <a:pPr lvl="3"/>
            <a:r>
              <a:rPr lang="sl-SI"/>
              <a:t>Fourth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06B4B-4A22-DA4F-9BD6-6E6138007F15}" type="datetimeFigureOut">
              <a:t>23. 04. 2024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82B08D-B30C-F24C-AEB4-DA720080FCF1}" type="slidenum">
              <a:t>‹#›</a:t>
            </a:fld>
            <a:endParaRPr lang="en-US"/>
          </a:p>
        </p:txBody>
      </p:sp>
    </p:spTree>
    <p:extLst>
      <p:ext uri="{BB962C8B-B14F-4D97-AF65-F5344CB8AC3E}">
        <p14:creationId xmlns:p14="http://schemas.microsoft.com/office/powerpoint/2010/main" val="285877784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lnSpc>
          <a:spcPct val="130000"/>
        </a:lnSpc>
        <a:spcBef>
          <a:spcPct val="20000"/>
        </a:spcBef>
        <a:buFont typeface="Lucida Grande"/>
        <a:buChar char="-"/>
        <a:defRPr sz="2800" kern="1200">
          <a:solidFill>
            <a:schemeClr val="tx1"/>
          </a:solidFill>
          <a:latin typeface="+mn-lt"/>
          <a:ea typeface="+mn-ea"/>
          <a:cs typeface="+mn-cs"/>
        </a:defRPr>
      </a:lvl1pPr>
      <a:lvl2pPr marL="742950" indent="-285750" algn="l" defTabSz="457200" rtl="0" eaLnBrk="1" latinLnBrk="0" hangingPunct="1">
        <a:lnSpc>
          <a:spcPct val="130000"/>
        </a:lnSpc>
        <a:spcBef>
          <a:spcPct val="20000"/>
        </a:spcBef>
        <a:buFont typeface="Lucida Grande"/>
        <a:buChar char="-"/>
        <a:defRPr sz="2400" kern="1200">
          <a:solidFill>
            <a:schemeClr val="tx1"/>
          </a:solidFill>
          <a:latin typeface="+mn-lt"/>
          <a:ea typeface="+mn-ea"/>
          <a:cs typeface="+mn-cs"/>
        </a:defRPr>
      </a:lvl2pPr>
      <a:lvl3pPr marL="1143000" indent="-228600" algn="l" defTabSz="457200" rtl="0" eaLnBrk="1" latinLnBrk="0" hangingPunct="1">
        <a:lnSpc>
          <a:spcPct val="130000"/>
        </a:lnSpc>
        <a:spcBef>
          <a:spcPct val="20000"/>
        </a:spcBef>
        <a:buFont typeface="Lucida Grande"/>
        <a:buChar char="-"/>
        <a:defRPr sz="2000" kern="1200">
          <a:solidFill>
            <a:schemeClr val="tx1"/>
          </a:solidFill>
          <a:latin typeface="+mn-lt"/>
          <a:ea typeface="+mn-ea"/>
          <a:cs typeface="+mn-cs"/>
        </a:defRPr>
      </a:lvl3pPr>
      <a:lvl4pPr marL="1600200" indent="-228600" algn="l" defTabSz="457200" rtl="0" eaLnBrk="1" latinLnBrk="0" hangingPunct="1">
        <a:lnSpc>
          <a:spcPct val="130000"/>
        </a:lnSpc>
        <a:spcBef>
          <a:spcPct val="20000"/>
        </a:spcBef>
        <a:buFont typeface="Lucida Grande"/>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Lucida Grande"/>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uropass.cedefop.europa.eu/editors/sl/cv/compose" TargetMode="Externa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20.png"/><Relationship Id="rId4" Type="http://schemas.openxmlformats.org/officeDocument/2006/relationships/diagramQuickStyle" Target="../diagrams/quickStyle2.xml"/><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24.em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26.emf"/><Relationship Id="rId5" Type="http://schemas.openxmlformats.org/officeDocument/2006/relationships/package" Target="../embeddings/Microsoft_Word_Document2.docx"/><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www.nrpslo.org/"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www.uradni-list.si/1/objava.jsp?sop=2022-01-2983" TargetMode="External"/><Relationship Id="rId5" Type="http://schemas.openxmlformats.org/officeDocument/2006/relationships/hyperlink" Target="http://www.uradni-list.si/1/objava.jsp?sop=2020-01-3216" TargetMode="External"/><Relationship Id="rId4" Type="http://schemas.openxmlformats.org/officeDocument/2006/relationships/hyperlink" Target="http://www.uradni-list.si/1/objava.jsp?sop=2015-01-2731"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vetla-naslovnica.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PoljeZBesedilom 2">
            <a:extLst>
              <a:ext uri="{FF2B5EF4-FFF2-40B4-BE49-F238E27FC236}">
                <a16:creationId xmlns:a16="http://schemas.microsoft.com/office/drawing/2014/main" id="{C0B9F4BA-BA4D-4A0B-9926-CBA906DDAE32}"/>
              </a:ext>
            </a:extLst>
          </p:cNvPr>
          <p:cNvSpPr txBox="1"/>
          <p:nvPr/>
        </p:nvSpPr>
        <p:spPr>
          <a:xfrm>
            <a:off x="433137" y="2787315"/>
            <a:ext cx="11325726" cy="3600986"/>
          </a:xfrm>
          <a:prstGeom prst="rect">
            <a:avLst/>
          </a:prstGeom>
          <a:noFill/>
        </p:spPr>
        <p:txBody>
          <a:bodyPr wrap="square" rtlCol="0">
            <a:spAutoFit/>
          </a:bodyPr>
          <a:lstStyle/>
          <a:p>
            <a:pPr algn="ctr"/>
            <a:r>
              <a:rPr lang="sl-SI" sz="4000" b="1" dirty="0">
                <a:solidFill>
                  <a:srgbClr val="003150"/>
                </a:solidFill>
              </a:rPr>
              <a:t>OSEBNA ZBIRNA MAPA</a:t>
            </a:r>
            <a:br>
              <a:rPr lang="sl-SI" sz="4000" b="1" dirty="0">
                <a:solidFill>
                  <a:srgbClr val="003150"/>
                </a:solidFill>
              </a:rPr>
            </a:br>
            <a:r>
              <a:rPr lang="sl-SI" sz="4000" b="1" dirty="0">
                <a:solidFill>
                  <a:srgbClr val="003150"/>
                </a:solidFill>
              </a:rPr>
              <a:t>V POSTOPKU PREVERJANJA IN POTRJEVANJA NACIONALNIH POKLICNIH KVALIFIKACIJ</a:t>
            </a:r>
          </a:p>
          <a:p>
            <a:pPr algn="ctr"/>
            <a:endParaRPr lang="sl-SI" sz="4000" b="1" dirty="0">
              <a:solidFill>
                <a:srgbClr val="003150"/>
              </a:solidFill>
            </a:endParaRPr>
          </a:p>
          <a:p>
            <a:r>
              <a:rPr lang="sl-SI" sz="2800" b="1" dirty="0">
                <a:solidFill>
                  <a:srgbClr val="003150"/>
                </a:solidFill>
              </a:rPr>
              <a:t>Barbara Kunčič Krapež</a:t>
            </a:r>
          </a:p>
          <a:p>
            <a:pPr algn="ctr"/>
            <a:endParaRPr lang="sl-SI" sz="4000" b="1" dirty="0"/>
          </a:p>
        </p:txBody>
      </p:sp>
    </p:spTree>
    <p:extLst>
      <p:ext uri="{BB962C8B-B14F-4D97-AF65-F5344CB8AC3E}">
        <p14:creationId xmlns:p14="http://schemas.microsoft.com/office/powerpoint/2010/main" val="1449724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56401" y="95794"/>
            <a:ext cx="10491613" cy="1427666"/>
          </a:xfrm>
        </p:spPr>
        <p:txBody>
          <a:bodyPr>
            <a:normAutofit fontScale="90000"/>
          </a:bodyPr>
          <a:lstStyle/>
          <a:p>
            <a:r>
              <a:rPr lang="sl-SI" dirty="0"/>
              <a:t>DOKUMENTI</a:t>
            </a:r>
            <a:br>
              <a:rPr lang="sl-SI" dirty="0"/>
            </a:br>
            <a:r>
              <a:rPr lang="sl-SI" sz="2700" dirty="0"/>
              <a:t>SESTAVNI DEL POSTOPKA PREVERJANJA IN POTRJEVANJA </a:t>
            </a:r>
            <a:br>
              <a:rPr lang="sl-SI" dirty="0"/>
            </a:br>
            <a:endParaRPr lang="en-US" dirty="0"/>
          </a:p>
        </p:txBody>
      </p:sp>
      <p:sp>
        <p:nvSpPr>
          <p:cNvPr id="29699" name="Rectangle 3"/>
          <p:cNvSpPr>
            <a:spLocks noGrp="1" noChangeArrowheads="1"/>
          </p:cNvSpPr>
          <p:nvPr>
            <p:ph type="body" idx="1"/>
          </p:nvPr>
        </p:nvSpPr>
        <p:spPr>
          <a:xfrm>
            <a:off x="368969" y="1684420"/>
            <a:ext cx="10979046" cy="5077785"/>
          </a:xfrm>
        </p:spPr>
        <p:txBody>
          <a:bodyPr>
            <a:normAutofit fontScale="55000" lnSpcReduction="20000"/>
          </a:bodyPr>
          <a:lstStyle/>
          <a:p>
            <a:endParaRPr lang="sl-SI" dirty="0"/>
          </a:p>
          <a:p>
            <a:endParaRPr lang="sl-SI" dirty="0"/>
          </a:p>
          <a:p>
            <a:pPr lvl="0"/>
            <a:endParaRPr lang="sl-SI" dirty="0"/>
          </a:p>
          <a:p>
            <a:pPr lvl="0"/>
            <a:endParaRPr lang="sl-SI" dirty="0"/>
          </a:p>
          <a:p>
            <a:pPr lvl="0">
              <a:buFont typeface="Arial" panose="020B0604020202020204" pitchFamily="34" charset="0"/>
              <a:buChar char="•"/>
            </a:pPr>
            <a:r>
              <a:rPr lang="sl-SI" sz="3600" b="1" dirty="0">
                <a:solidFill>
                  <a:srgbClr val="003150"/>
                </a:solidFill>
              </a:rPr>
              <a:t>VLOGA</a:t>
            </a:r>
            <a:r>
              <a:rPr lang="sl-SI" sz="3600" dirty="0">
                <a:solidFill>
                  <a:srgbClr val="003150"/>
                </a:solidFill>
              </a:rPr>
              <a:t> ZA PRIDOBITEV CERTIFIKATA (obvezno - primer, dokument)</a:t>
            </a:r>
          </a:p>
          <a:p>
            <a:pPr lvl="0">
              <a:buFont typeface="Arial" panose="020B0604020202020204" pitchFamily="34" charset="0"/>
              <a:buChar char="•"/>
            </a:pPr>
            <a:r>
              <a:rPr lang="sl-SI" sz="3600" b="1" dirty="0">
                <a:solidFill>
                  <a:srgbClr val="003150"/>
                </a:solidFill>
              </a:rPr>
              <a:t>ZAPISNIK O SVETOVANJU </a:t>
            </a:r>
            <a:r>
              <a:rPr lang="sl-SI" sz="3600" dirty="0">
                <a:solidFill>
                  <a:srgbClr val="003150"/>
                </a:solidFill>
              </a:rPr>
              <a:t>(obvezno – primer, dokument) </a:t>
            </a:r>
          </a:p>
          <a:p>
            <a:pPr lvl="0">
              <a:buFont typeface="Arial" panose="020B0604020202020204" pitchFamily="34" charset="0"/>
              <a:buChar char="•"/>
            </a:pPr>
            <a:r>
              <a:rPr lang="sl-SI" sz="3600" b="1" dirty="0">
                <a:solidFill>
                  <a:srgbClr val="003150"/>
                </a:solidFill>
              </a:rPr>
              <a:t>OSEBNA ZBIRNA MAPA </a:t>
            </a:r>
            <a:r>
              <a:rPr lang="sl-SI" sz="3600" dirty="0">
                <a:solidFill>
                  <a:srgbClr val="003150"/>
                </a:solidFill>
              </a:rPr>
              <a:t>(obvezno, vsebina odvisna od NPK ter kandidatovih dokazil)</a:t>
            </a:r>
          </a:p>
          <a:p>
            <a:pPr lvl="0">
              <a:buFont typeface="Arial" panose="020B0604020202020204" pitchFamily="34" charset="0"/>
              <a:buChar char="•"/>
            </a:pPr>
            <a:r>
              <a:rPr lang="sl-SI" sz="3600" b="1" dirty="0">
                <a:solidFill>
                  <a:srgbClr val="003150"/>
                </a:solidFill>
              </a:rPr>
              <a:t>ZAPISNIK O VREDNOTENJU OSEBNE ZBIRNE MAPE</a:t>
            </a:r>
            <a:r>
              <a:rPr lang="sl-SI" sz="3600" dirty="0">
                <a:solidFill>
                  <a:srgbClr val="003150"/>
                </a:solidFill>
              </a:rPr>
              <a:t> (obvezno –dokument)</a:t>
            </a:r>
          </a:p>
          <a:p>
            <a:pPr>
              <a:buFont typeface="Arial" panose="020B0604020202020204" pitchFamily="34" charset="0"/>
              <a:buChar char="•"/>
            </a:pPr>
            <a:r>
              <a:rPr lang="sl-SI" sz="3600" b="1" dirty="0">
                <a:solidFill>
                  <a:srgbClr val="003150"/>
                </a:solidFill>
              </a:rPr>
              <a:t>ZAPISNIKI O NEPOSREDNEM PREVERJANJU </a:t>
            </a:r>
            <a:r>
              <a:rPr lang="sl-SI" sz="3600" dirty="0">
                <a:solidFill>
                  <a:srgbClr val="003150"/>
                </a:solidFill>
              </a:rPr>
              <a:t>NACIONALNE POKLICNE KVALIFIKACIJE TER </a:t>
            </a:r>
            <a:r>
              <a:rPr lang="sl-SI" sz="3600" b="1" dirty="0">
                <a:solidFill>
                  <a:srgbClr val="003150"/>
                </a:solidFill>
              </a:rPr>
              <a:t>OCENJEVALNI OBRAZCI </a:t>
            </a:r>
            <a:r>
              <a:rPr lang="sl-SI" sz="3600" dirty="0">
                <a:solidFill>
                  <a:srgbClr val="003150"/>
                </a:solidFill>
              </a:rPr>
              <a:t>(obvezno tisti zapisniki, ki jih komisija potrebuje pri izvedbi neposrednega preverjanja v skladu s točko 4.2 v Katalogu standardov strokovnih znanj in spretnosti )</a:t>
            </a:r>
          </a:p>
          <a:p>
            <a:pPr>
              <a:buFont typeface="Arial" panose="020B0604020202020204" pitchFamily="34" charset="0"/>
              <a:buChar char="•"/>
            </a:pPr>
            <a:r>
              <a:rPr lang="sl-SI" sz="3600" b="1" dirty="0">
                <a:solidFill>
                  <a:srgbClr val="003150"/>
                </a:solidFill>
              </a:rPr>
              <a:t>ZAKLJUČNI DOKUMENT </a:t>
            </a:r>
            <a:r>
              <a:rPr lang="sl-SI" sz="3600" dirty="0">
                <a:solidFill>
                  <a:srgbClr val="003150"/>
                </a:solidFill>
              </a:rPr>
              <a:t>(certifikat, sklep, odločba – skladno z odločitvijo komisije)</a:t>
            </a:r>
          </a:p>
          <a:p>
            <a:pPr lvl="0"/>
            <a:endParaRPr lang="sl-SI" dirty="0"/>
          </a:p>
        </p:txBody>
      </p:sp>
      <p:pic>
        <p:nvPicPr>
          <p:cNvPr id="3" name="Slika 2">
            <a:extLst>
              <a:ext uri="{FF2B5EF4-FFF2-40B4-BE49-F238E27FC236}">
                <a16:creationId xmlns:a16="http://schemas.microsoft.com/office/drawing/2014/main" id="{36BDDBAF-BCD9-42B4-BB2D-E75FF3E83E2C}"/>
              </a:ext>
            </a:extLst>
          </p:cNvPr>
          <p:cNvPicPr>
            <a:picLocks noChangeAspect="1"/>
          </p:cNvPicPr>
          <p:nvPr/>
        </p:nvPicPr>
        <p:blipFill>
          <a:blip r:embed="rId3"/>
          <a:stretch>
            <a:fillRect/>
          </a:stretch>
        </p:blipFill>
        <p:spPr>
          <a:xfrm>
            <a:off x="4625004" y="1034494"/>
            <a:ext cx="2466975" cy="1847850"/>
          </a:xfrm>
          <a:prstGeom prst="rect">
            <a:avLst/>
          </a:prstGeom>
        </p:spPr>
      </p:pic>
    </p:spTree>
    <p:extLst>
      <p:ext uri="{BB962C8B-B14F-4D97-AF65-F5344CB8AC3E}">
        <p14:creationId xmlns:p14="http://schemas.microsoft.com/office/powerpoint/2010/main" val="4060762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značba mesta vsebine 3">
            <a:extLst>
              <a:ext uri="{FF2B5EF4-FFF2-40B4-BE49-F238E27FC236}">
                <a16:creationId xmlns:a16="http://schemas.microsoft.com/office/drawing/2014/main" id="{2F923065-4696-41BC-8C69-F2F4D832C266}"/>
              </a:ext>
            </a:extLst>
          </p:cNvPr>
          <p:cNvGraphicFramePr>
            <a:graphicFrameLocks noGrp="1" noChangeAspect="1"/>
          </p:cNvGraphicFramePr>
          <p:nvPr>
            <p:ph idx="10"/>
            <p:extLst>
              <p:ext uri="{D42A27DB-BD31-4B8C-83A1-F6EECF244321}">
                <p14:modId xmlns:p14="http://schemas.microsoft.com/office/powerpoint/2010/main" val="1509399893"/>
              </p:ext>
            </p:extLst>
          </p:nvPr>
        </p:nvGraphicFramePr>
        <p:xfrm>
          <a:off x="3630214" y="-67049"/>
          <a:ext cx="4997972" cy="7145933"/>
        </p:xfrm>
        <a:graphic>
          <a:graphicData uri="http://schemas.openxmlformats.org/presentationml/2006/ole">
            <mc:AlternateContent xmlns:mc="http://schemas.openxmlformats.org/markup-compatibility/2006">
              <mc:Choice xmlns:v="urn:schemas-microsoft-com:vml" Requires="v">
                <p:oleObj spid="_x0000_s1030" name="Acrobat Document" r:id="rId3" imgW="4533723" imgH="6415677" progId="AcroExch.Document.DC">
                  <p:embed/>
                </p:oleObj>
              </mc:Choice>
              <mc:Fallback>
                <p:oleObj name="Acrobat Document" r:id="rId3" imgW="4533723" imgH="6415677" progId="AcroExch.Document.DC">
                  <p:embed/>
                  <p:pic>
                    <p:nvPicPr>
                      <p:cNvPr id="4" name="Označba mesta vsebine 3">
                        <a:extLst>
                          <a:ext uri="{FF2B5EF4-FFF2-40B4-BE49-F238E27FC236}">
                            <a16:creationId xmlns:a16="http://schemas.microsoft.com/office/drawing/2014/main" id="{2F923065-4696-41BC-8C69-F2F4D832C266}"/>
                          </a:ext>
                        </a:extLst>
                      </p:cNvPr>
                      <p:cNvPicPr/>
                      <p:nvPr/>
                    </p:nvPicPr>
                    <p:blipFill>
                      <a:blip r:embed="rId4"/>
                      <a:stretch>
                        <a:fillRect/>
                      </a:stretch>
                    </p:blipFill>
                    <p:spPr>
                      <a:xfrm>
                        <a:off x="3630214" y="-67049"/>
                        <a:ext cx="4997972" cy="7145933"/>
                      </a:xfrm>
                      <a:prstGeom prst="rect">
                        <a:avLst/>
                      </a:prstGeom>
                    </p:spPr>
                  </p:pic>
                </p:oleObj>
              </mc:Fallback>
            </mc:AlternateContent>
          </a:graphicData>
        </a:graphic>
      </p:graphicFrame>
      <p:sp>
        <p:nvSpPr>
          <p:cNvPr id="10" name="Content Placeholder 2">
            <a:extLst>
              <a:ext uri="{FF2B5EF4-FFF2-40B4-BE49-F238E27FC236}">
                <a16:creationId xmlns:a16="http://schemas.microsoft.com/office/drawing/2014/main" id="{8B8401FC-A009-4C87-BAA2-7AC7F22DB492}"/>
              </a:ext>
            </a:extLst>
          </p:cNvPr>
          <p:cNvSpPr>
            <a:spLocks noGrp="1"/>
          </p:cNvSpPr>
          <p:nvPr>
            <p:ph idx="1"/>
          </p:nvPr>
        </p:nvSpPr>
        <p:spPr>
          <a:xfrm>
            <a:off x="856402" y="609600"/>
            <a:ext cx="3012213" cy="5046120"/>
          </a:xfrm>
        </p:spPr>
        <p:txBody>
          <a:bodyPr/>
          <a:lstStyle/>
          <a:p>
            <a:pPr marL="0" indent="0">
              <a:buNone/>
            </a:pPr>
            <a:r>
              <a:rPr lang="sl-SI" b="1" dirty="0">
                <a:solidFill>
                  <a:srgbClr val="003150"/>
                </a:solidFill>
              </a:rPr>
              <a:t>VLOGA </a:t>
            </a:r>
          </a:p>
          <a:p>
            <a:pPr marL="0" indent="0">
              <a:buNone/>
            </a:pPr>
            <a:r>
              <a:rPr lang="sl-SI" b="1" dirty="0">
                <a:solidFill>
                  <a:srgbClr val="003150"/>
                </a:solidFill>
              </a:rPr>
              <a:t>ZA PRIDOBITEV CERTIFIKATA</a:t>
            </a:r>
            <a:endParaRPr lang="en-US" b="1" dirty="0">
              <a:solidFill>
                <a:srgbClr val="003150"/>
              </a:solidFill>
            </a:endParaRPr>
          </a:p>
        </p:txBody>
      </p:sp>
    </p:spTree>
    <p:extLst>
      <p:ext uri="{BB962C8B-B14F-4D97-AF65-F5344CB8AC3E}">
        <p14:creationId xmlns:p14="http://schemas.microsoft.com/office/powerpoint/2010/main" val="367356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8152F3-58EC-499C-B235-4AC0D3E2FB9A}"/>
              </a:ext>
            </a:extLst>
          </p:cNvPr>
          <p:cNvSpPr>
            <a:spLocks noGrp="1"/>
          </p:cNvSpPr>
          <p:nvPr>
            <p:ph type="title"/>
          </p:nvPr>
        </p:nvSpPr>
        <p:spPr/>
        <p:txBody>
          <a:bodyPr/>
          <a:lstStyle/>
          <a:p>
            <a:r>
              <a:rPr lang="sl-SI" sz="4000" b="1" dirty="0">
                <a:solidFill>
                  <a:srgbClr val="003150"/>
                </a:solidFill>
              </a:rPr>
              <a:t>ZAPISNIK SVETOVANJA</a:t>
            </a:r>
            <a:endParaRPr lang="sl-SI" dirty="0">
              <a:solidFill>
                <a:srgbClr val="003150"/>
              </a:solidFill>
            </a:endParaRPr>
          </a:p>
        </p:txBody>
      </p:sp>
      <p:sp>
        <p:nvSpPr>
          <p:cNvPr id="3" name="Označba mesta vsebine 2">
            <a:extLst>
              <a:ext uri="{FF2B5EF4-FFF2-40B4-BE49-F238E27FC236}">
                <a16:creationId xmlns:a16="http://schemas.microsoft.com/office/drawing/2014/main" id="{81C7894F-52AD-4288-A0DE-301122CB1604}"/>
              </a:ext>
            </a:extLst>
          </p:cNvPr>
          <p:cNvSpPr>
            <a:spLocks noGrp="1"/>
          </p:cNvSpPr>
          <p:nvPr>
            <p:ph idx="1"/>
          </p:nvPr>
        </p:nvSpPr>
        <p:spPr>
          <a:xfrm>
            <a:off x="1017205" y="1330955"/>
            <a:ext cx="4372942" cy="3232080"/>
          </a:xfrm>
        </p:spPr>
        <p:txBody>
          <a:bodyPr>
            <a:noAutofit/>
          </a:bodyPr>
          <a:lstStyle/>
          <a:p>
            <a:pPr marL="0" indent="0" defTabSz="914400" fontAlgn="base">
              <a:lnSpc>
                <a:spcPct val="100000"/>
              </a:lnSpc>
              <a:spcAft>
                <a:spcPct val="0"/>
              </a:spcAft>
              <a:buClr>
                <a:srgbClr val="000000"/>
              </a:buClr>
              <a:buNone/>
              <a:defRPr/>
            </a:pPr>
            <a:r>
              <a:rPr lang="sl-SI" sz="1800" b="1" kern="0" dirty="0">
                <a:solidFill>
                  <a:srgbClr val="EC7A08"/>
                </a:solidFill>
                <a:latin typeface="+mj-lt"/>
              </a:rPr>
              <a:t>NALOGE SVETOVALCA:</a:t>
            </a:r>
          </a:p>
          <a:p>
            <a:pPr marL="342900" marR="0" lvl="0" indent="-342900" algn="l" defTabSz="914400" rtl="0" eaLnBrk="1" fontAlgn="base" latinLnBrk="0" hangingPunct="1">
              <a:lnSpc>
                <a:spcPct val="100000"/>
              </a:lnSpc>
              <a:spcBef>
                <a:spcPct val="20000"/>
              </a:spcBef>
              <a:spcAft>
                <a:spcPct val="0"/>
              </a:spcAft>
              <a:buClr>
                <a:srgbClr val="000000"/>
              </a:buClr>
              <a:buSzTx/>
              <a:buFont typeface="Arial" panose="020B0604020202020204" pitchFamily="34" charset="0"/>
              <a:buChar char="•"/>
              <a:tabLst/>
              <a:defRPr/>
            </a:pPr>
            <a:r>
              <a:rPr kumimoji="0" lang="sl-SI" sz="1800" b="0" i="0" u="none" strike="noStrike" kern="0" cap="none" spc="0" normalizeH="0" baseline="0" noProof="0" dirty="0">
                <a:ln>
                  <a:noFill/>
                </a:ln>
                <a:solidFill>
                  <a:srgbClr val="000000"/>
                </a:solidFill>
                <a:effectLst/>
                <a:uLnTx/>
                <a:uFillTx/>
                <a:latin typeface="+mj-lt"/>
              </a:rPr>
              <a:t>predstaviti postopek svetovanja in certificiranja </a:t>
            </a:r>
          </a:p>
          <a:p>
            <a:pPr marL="342900" marR="0" lvl="0" indent="-342900" algn="l" defTabSz="914400" rtl="0" eaLnBrk="1" fontAlgn="base" latinLnBrk="0" hangingPunct="1">
              <a:lnSpc>
                <a:spcPct val="100000"/>
              </a:lnSpc>
              <a:spcBef>
                <a:spcPct val="20000"/>
              </a:spcBef>
              <a:spcAft>
                <a:spcPct val="0"/>
              </a:spcAft>
              <a:buClr>
                <a:srgbClr val="000000"/>
              </a:buClr>
              <a:buSzTx/>
              <a:buFont typeface="Arial" panose="020B0604020202020204" pitchFamily="34" charset="0"/>
              <a:buChar char="•"/>
              <a:tabLst/>
              <a:defRPr/>
            </a:pPr>
            <a:r>
              <a:rPr kumimoji="0" lang="sl-SI" sz="1800" b="0" i="0" u="none" strike="noStrike" kern="0" cap="none" spc="0" normalizeH="0" baseline="0" noProof="0" dirty="0">
                <a:ln>
                  <a:noFill/>
                </a:ln>
                <a:solidFill>
                  <a:srgbClr val="000000"/>
                </a:solidFill>
                <a:effectLst/>
                <a:uLnTx/>
                <a:uFillTx/>
                <a:latin typeface="+mj-lt"/>
              </a:rPr>
              <a:t>ves čas svetovalnega postopka </a:t>
            </a:r>
          </a:p>
          <a:p>
            <a:pPr marL="0" marR="0" lvl="0" indent="0" algn="l" defTabSz="914400" rtl="0" eaLnBrk="1" fontAlgn="base" latinLnBrk="0" hangingPunct="1">
              <a:lnSpc>
                <a:spcPct val="100000"/>
              </a:lnSpc>
              <a:spcBef>
                <a:spcPct val="20000"/>
              </a:spcBef>
              <a:spcAft>
                <a:spcPct val="0"/>
              </a:spcAft>
              <a:buClr>
                <a:srgbClr val="000000"/>
              </a:buClr>
              <a:buSzTx/>
              <a:buFontTx/>
              <a:buNone/>
              <a:tabLst/>
              <a:defRPr/>
            </a:pPr>
            <a:r>
              <a:rPr kumimoji="0" lang="sl-SI" sz="1800" b="0" i="0" u="none" strike="noStrike" kern="0" cap="none" spc="0" normalizeH="0" baseline="0" noProof="0" dirty="0">
                <a:ln>
                  <a:noFill/>
                </a:ln>
                <a:solidFill>
                  <a:srgbClr val="000000"/>
                </a:solidFill>
                <a:effectLst/>
                <a:uLnTx/>
                <a:uFillTx/>
                <a:latin typeface="+mj-lt"/>
              </a:rPr>
              <a:t>      voditi zapise o postopku</a:t>
            </a:r>
          </a:p>
          <a:p>
            <a:pPr marL="342900" marR="0" lvl="0" indent="-342900" algn="l" defTabSz="914400" rtl="0" eaLnBrk="1" fontAlgn="base" latinLnBrk="0" hangingPunct="1">
              <a:lnSpc>
                <a:spcPct val="100000"/>
              </a:lnSpc>
              <a:spcBef>
                <a:spcPct val="20000"/>
              </a:spcBef>
              <a:spcAft>
                <a:spcPct val="0"/>
              </a:spcAft>
              <a:buClr>
                <a:srgbClr val="000000"/>
              </a:buClr>
              <a:buSzTx/>
              <a:buFont typeface="Arial" panose="020B0604020202020204" pitchFamily="34" charset="0"/>
              <a:buChar char="•"/>
              <a:tabLst/>
              <a:defRPr/>
            </a:pPr>
            <a:r>
              <a:rPr kumimoji="0" lang="sl-SI" sz="1800" b="0" i="0" u="none" strike="noStrike" kern="0" cap="none" spc="0" normalizeH="0" baseline="0" noProof="0" dirty="0">
                <a:ln>
                  <a:noFill/>
                </a:ln>
                <a:solidFill>
                  <a:srgbClr val="000000"/>
                </a:solidFill>
                <a:effectLst/>
                <a:uLnTx/>
                <a:uFillTx/>
                <a:latin typeface="+mj-lt"/>
              </a:rPr>
              <a:t>svetovati pri sestavi OZM in proučiti vsebino predloženih dokazil</a:t>
            </a:r>
          </a:p>
          <a:p>
            <a:pPr marL="342900" marR="0" lvl="0" indent="-342900" algn="l" defTabSz="914400" rtl="0" eaLnBrk="1" fontAlgn="base" latinLnBrk="0" hangingPunct="1">
              <a:lnSpc>
                <a:spcPct val="100000"/>
              </a:lnSpc>
              <a:spcBef>
                <a:spcPct val="20000"/>
              </a:spcBef>
              <a:spcAft>
                <a:spcPct val="0"/>
              </a:spcAft>
              <a:buClr>
                <a:srgbClr val="000000"/>
              </a:buClr>
              <a:buSzTx/>
              <a:buFont typeface="Arial" panose="020B0604020202020204" pitchFamily="34" charset="0"/>
              <a:buChar char="•"/>
              <a:tabLst/>
              <a:defRPr/>
            </a:pPr>
            <a:r>
              <a:rPr kumimoji="0" lang="sl-SI" sz="1800" b="0" i="0" u="none" strike="noStrike" kern="0" cap="none" spc="0" normalizeH="0" baseline="0" noProof="0" dirty="0">
                <a:ln>
                  <a:noFill/>
                </a:ln>
                <a:solidFill>
                  <a:srgbClr val="000000"/>
                </a:solidFill>
                <a:effectLst/>
                <a:uLnTx/>
                <a:uFillTx/>
                <a:latin typeface="+mj-lt"/>
              </a:rPr>
              <a:t>oblikovati mnenje o kandidatu</a:t>
            </a:r>
          </a:p>
          <a:p>
            <a:endParaRPr lang="sl-SI" sz="1800" dirty="0"/>
          </a:p>
        </p:txBody>
      </p:sp>
      <p:sp>
        <p:nvSpPr>
          <p:cNvPr id="7" name="Označba mesta vsebine 6">
            <a:extLst>
              <a:ext uri="{FF2B5EF4-FFF2-40B4-BE49-F238E27FC236}">
                <a16:creationId xmlns:a16="http://schemas.microsoft.com/office/drawing/2014/main" id="{509122FA-615E-43F3-AA40-9266C5EF0202}"/>
              </a:ext>
            </a:extLst>
          </p:cNvPr>
          <p:cNvSpPr>
            <a:spLocks noGrp="1"/>
          </p:cNvSpPr>
          <p:nvPr>
            <p:ph idx="10"/>
          </p:nvPr>
        </p:nvSpPr>
        <p:spPr>
          <a:xfrm>
            <a:off x="6230065" y="1330955"/>
            <a:ext cx="4941555" cy="4620666"/>
          </a:xfrm>
        </p:spPr>
        <p:txBody>
          <a:bodyPr>
            <a:normAutofit fontScale="92500" lnSpcReduction="20000"/>
          </a:bodyPr>
          <a:lstStyle/>
          <a:p>
            <a:pPr marL="0" marR="0" lvl="0" indent="0" algn="l" defTabSz="914400" rtl="0" eaLnBrk="1" fontAlgn="base" latinLnBrk="0" hangingPunct="1">
              <a:lnSpc>
                <a:spcPct val="100000"/>
              </a:lnSpc>
              <a:spcBef>
                <a:spcPct val="20000"/>
              </a:spcBef>
              <a:spcAft>
                <a:spcPct val="0"/>
              </a:spcAft>
              <a:buClr>
                <a:srgbClr val="000000"/>
              </a:buClr>
              <a:buSzTx/>
              <a:buFontTx/>
              <a:buNone/>
              <a:tabLst/>
              <a:defRPr/>
            </a:pPr>
            <a:r>
              <a:rPr kumimoji="0" lang="sl-SI" sz="1800" b="1" i="0" u="none" strike="noStrike" kern="0" cap="none" spc="0" normalizeH="0" baseline="0" noProof="0" dirty="0">
                <a:ln>
                  <a:noFill/>
                </a:ln>
                <a:solidFill>
                  <a:srgbClr val="EC7A08"/>
                </a:solidFill>
                <a:effectLst/>
                <a:uLnTx/>
                <a:uFillTx/>
                <a:latin typeface="+mj-lt"/>
                <a:ea typeface="+mn-ea"/>
                <a:cs typeface="+mn-cs"/>
              </a:rPr>
              <a:t>OPIS POSTOPKA SVETOVANJA:</a:t>
            </a:r>
          </a:p>
          <a:p>
            <a:pPr defTabSz="914400" fontAlgn="base">
              <a:lnSpc>
                <a:spcPct val="110000"/>
              </a:lnSpc>
              <a:spcAft>
                <a:spcPct val="0"/>
              </a:spcAft>
              <a:buClr>
                <a:srgbClr val="000000"/>
              </a:buClr>
              <a:buFont typeface="Arial" panose="020B0604020202020204" pitchFamily="34" charset="0"/>
              <a:buChar char="•"/>
              <a:defRPr/>
            </a:pPr>
            <a:r>
              <a:rPr lang="sl-SI" sz="1800" kern="0" dirty="0">
                <a:solidFill>
                  <a:srgbClr val="000000"/>
                </a:solidFill>
                <a:latin typeface="+mj-lt"/>
              </a:rPr>
              <a:t>Kakšen način svetovanja ali </a:t>
            </a:r>
          </a:p>
          <a:p>
            <a:pPr marL="0" indent="0" defTabSz="914400" fontAlgn="base">
              <a:lnSpc>
                <a:spcPct val="110000"/>
              </a:lnSpc>
              <a:spcAft>
                <a:spcPct val="0"/>
              </a:spcAft>
              <a:buClr>
                <a:srgbClr val="000000"/>
              </a:buClr>
              <a:buNone/>
              <a:defRPr/>
            </a:pPr>
            <a:r>
              <a:rPr lang="sl-SI" sz="1800" kern="0" dirty="0">
                <a:solidFill>
                  <a:srgbClr val="000000"/>
                </a:solidFill>
                <a:latin typeface="+mj-lt"/>
              </a:rPr>
              <a:t>kombinacije so bile izvedene</a:t>
            </a:r>
          </a:p>
          <a:p>
            <a:pPr defTabSz="914400" fontAlgn="base">
              <a:lnSpc>
                <a:spcPct val="110000"/>
              </a:lnSpc>
              <a:spcAft>
                <a:spcPct val="0"/>
              </a:spcAft>
              <a:buClr>
                <a:srgbClr val="000000"/>
              </a:buClr>
              <a:buFont typeface="Arial" panose="020B0604020202020204" pitchFamily="34" charset="0"/>
              <a:buChar char="•"/>
              <a:defRPr/>
            </a:pPr>
            <a:r>
              <a:rPr lang="sl-SI" sz="1800" kern="0" dirty="0">
                <a:solidFill>
                  <a:srgbClr val="000000"/>
                </a:solidFill>
                <a:latin typeface="+mj-lt"/>
              </a:rPr>
              <a:t>Povzetek vsebine posameznih </a:t>
            </a:r>
          </a:p>
          <a:p>
            <a:pPr marL="0" indent="0" defTabSz="914400" fontAlgn="base">
              <a:lnSpc>
                <a:spcPct val="110000"/>
              </a:lnSpc>
              <a:spcAft>
                <a:spcPct val="0"/>
              </a:spcAft>
              <a:buClr>
                <a:srgbClr val="000000"/>
              </a:buClr>
              <a:buNone/>
              <a:defRPr/>
            </a:pPr>
            <a:r>
              <a:rPr lang="sl-SI" sz="1800" kern="0" dirty="0">
                <a:solidFill>
                  <a:srgbClr val="000000"/>
                </a:solidFill>
                <a:latin typeface="+mj-lt"/>
              </a:rPr>
              <a:t>srečanj</a:t>
            </a:r>
          </a:p>
          <a:p>
            <a:pPr marL="342900" marR="0" lvl="0" indent="-342900" algn="l" defTabSz="914400" rtl="0" eaLnBrk="1" fontAlgn="base" latinLnBrk="0" hangingPunct="1">
              <a:lnSpc>
                <a:spcPct val="100000"/>
              </a:lnSpc>
              <a:spcBef>
                <a:spcPct val="20000"/>
              </a:spcBef>
              <a:spcAft>
                <a:spcPct val="0"/>
              </a:spcAft>
              <a:buClr>
                <a:srgbClr val="000000"/>
              </a:buClr>
              <a:buSzTx/>
              <a:buFontTx/>
              <a:buChar char="•"/>
              <a:tabLst/>
              <a:defRPr/>
            </a:pPr>
            <a:endParaRPr kumimoji="0" lang="sl-SI" sz="1800" b="0" i="0" u="none" strike="noStrike" kern="0" cap="none" spc="0" normalizeH="0" baseline="0" noProof="0" dirty="0">
              <a:ln>
                <a:noFill/>
              </a:ln>
              <a:solidFill>
                <a:srgbClr val="000000"/>
              </a:solidFill>
              <a:effectLst>
                <a:outerShdw blurRad="38100" dist="38100" dir="2700000" algn="tl">
                  <a:srgbClr val="C0C0C0"/>
                </a:outerShdw>
              </a:effectLst>
              <a:uLnTx/>
              <a:uFillTx/>
              <a:latin typeface="+mj-lt"/>
              <a:ea typeface="+mn-ea"/>
              <a:cs typeface="+mn-cs"/>
            </a:endParaRPr>
          </a:p>
          <a:p>
            <a:pPr marL="0" marR="0" lvl="0" indent="0" algn="l" defTabSz="914400" rtl="0" eaLnBrk="1" fontAlgn="base" latinLnBrk="0" hangingPunct="1">
              <a:lnSpc>
                <a:spcPct val="100000"/>
              </a:lnSpc>
              <a:spcBef>
                <a:spcPct val="20000"/>
              </a:spcBef>
              <a:spcAft>
                <a:spcPct val="0"/>
              </a:spcAft>
              <a:buClr>
                <a:srgbClr val="000000"/>
              </a:buClr>
              <a:buSzTx/>
              <a:buFontTx/>
              <a:buNone/>
              <a:tabLst/>
              <a:defRPr/>
            </a:pPr>
            <a:endParaRPr kumimoji="0" lang="sl-SI" sz="1800" b="0" i="0" u="none" strike="noStrike" kern="0" cap="none" spc="0" normalizeH="0" baseline="0" noProof="0" dirty="0">
              <a:ln>
                <a:noFill/>
              </a:ln>
              <a:solidFill>
                <a:srgbClr val="000000"/>
              </a:solidFill>
              <a:effectLst>
                <a:outerShdw blurRad="38100" dist="38100" dir="2700000" algn="tl">
                  <a:srgbClr val="C0C0C0"/>
                </a:outerShdw>
              </a:effectLst>
              <a:uLnTx/>
              <a:uFillTx/>
              <a:latin typeface="+mj-lt"/>
              <a:ea typeface="+mn-ea"/>
              <a:cs typeface="+mn-cs"/>
            </a:endParaRPr>
          </a:p>
          <a:p>
            <a:pPr marL="0" marR="0" lvl="0" indent="0" algn="l" defTabSz="914400" rtl="0" eaLnBrk="1" fontAlgn="base" latinLnBrk="0" hangingPunct="1">
              <a:lnSpc>
                <a:spcPct val="100000"/>
              </a:lnSpc>
              <a:spcBef>
                <a:spcPct val="20000"/>
              </a:spcBef>
              <a:spcAft>
                <a:spcPct val="0"/>
              </a:spcAft>
              <a:buClr>
                <a:srgbClr val="000000"/>
              </a:buClr>
              <a:buSzTx/>
              <a:buFontTx/>
              <a:buNone/>
              <a:tabLst/>
              <a:defRPr/>
            </a:pPr>
            <a:r>
              <a:rPr kumimoji="0" lang="sl-SI" sz="1800" b="1" i="0" u="none" strike="noStrike" kern="0" cap="none" spc="0" normalizeH="0" baseline="0" noProof="0" dirty="0">
                <a:ln>
                  <a:noFill/>
                </a:ln>
                <a:solidFill>
                  <a:srgbClr val="EC7A08"/>
                </a:solidFill>
                <a:effectLst/>
                <a:uLnTx/>
                <a:uFillTx/>
                <a:latin typeface="+mj-lt"/>
                <a:ea typeface="+mn-ea"/>
                <a:cs typeface="+mn-cs"/>
              </a:rPr>
              <a:t>MNENJE O KANDIDATU:</a:t>
            </a:r>
          </a:p>
          <a:p>
            <a:pPr marR="0" lvl="0" defTabSz="914400" fontAlgn="base">
              <a:lnSpc>
                <a:spcPct val="120000"/>
              </a:lnSpc>
              <a:spcAft>
                <a:spcPct val="0"/>
              </a:spcAft>
              <a:buClr>
                <a:srgbClr val="000000"/>
              </a:buClr>
              <a:buSzTx/>
              <a:buFont typeface="Arial" panose="020B0604020202020204" pitchFamily="34" charset="0"/>
              <a:buChar char="•"/>
              <a:tabLst/>
              <a:defRPr/>
            </a:pPr>
            <a:r>
              <a:rPr lang="sl-SI" sz="1800" kern="0" dirty="0">
                <a:solidFill>
                  <a:srgbClr val="000000"/>
                </a:solidFill>
                <a:latin typeface="+mj-lt"/>
              </a:rPr>
              <a:t>Izpolnjevanje pogojev za </a:t>
            </a:r>
          </a:p>
          <a:p>
            <a:pPr marL="0" marR="0" lvl="0" indent="0" defTabSz="914400" fontAlgn="base">
              <a:lnSpc>
                <a:spcPct val="120000"/>
              </a:lnSpc>
              <a:spcAft>
                <a:spcPct val="0"/>
              </a:spcAft>
              <a:buClr>
                <a:srgbClr val="000000"/>
              </a:buClr>
              <a:buSzTx/>
              <a:buNone/>
              <a:tabLst/>
              <a:defRPr/>
            </a:pPr>
            <a:r>
              <a:rPr lang="sl-SI" sz="1800" kern="0" dirty="0">
                <a:solidFill>
                  <a:srgbClr val="000000"/>
                </a:solidFill>
                <a:latin typeface="+mj-lt"/>
              </a:rPr>
              <a:t>pridobitev NPK</a:t>
            </a:r>
          </a:p>
          <a:p>
            <a:pPr marR="0" lvl="0" defTabSz="914400" fontAlgn="base">
              <a:lnSpc>
                <a:spcPct val="120000"/>
              </a:lnSpc>
              <a:spcAft>
                <a:spcPct val="0"/>
              </a:spcAft>
              <a:buClr>
                <a:srgbClr val="000000"/>
              </a:buClr>
              <a:buSzTx/>
              <a:buFont typeface="Arial" panose="020B0604020202020204" pitchFamily="34" charset="0"/>
              <a:buChar char="•"/>
              <a:tabLst/>
              <a:defRPr/>
            </a:pPr>
            <a:r>
              <a:rPr lang="sl-SI" sz="1800" kern="0" dirty="0">
                <a:solidFill>
                  <a:srgbClr val="000000"/>
                </a:solidFill>
                <a:latin typeface="+mj-lt"/>
              </a:rPr>
              <a:t>Delovne izkušnje na </a:t>
            </a:r>
          </a:p>
          <a:p>
            <a:pPr marL="0" marR="0" lvl="0" indent="0" defTabSz="914400" fontAlgn="base">
              <a:lnSpc>
                <a:spcPct val="120000"/>
              </a:lnSpc>
              <a:spcAft>
                <a:spcPct val="0"/>
              </a:spcAft>
              <a:buClr>
                <a:srgbClr val="000000"/>
              </a:buClr>
              <a:buSzTx/>
              <a:buNone/>
              <a:tabLst/>
              <a:defRPr/>
            </a:pPr>
            <a:r>
              <a:rPr lang="sl-SI" sz="1800" kern="0" dirty="0">
                <a:solidFill>
                  <a:srgbClr val="000000"/>
                </a:solidFill>
                <a:latin typeface="+mj-lt"/>
              </a:rPr>
              <a:t>področju</a:t>
            </a:r>
          </a:p>
          <a:p>
            <a:pPr marR="0" lvl="0" defTabSz="914400" fontAlgn="base">
              <a:lnSpc>
                <a:spcPct val="120000"/>
              </a:lnSpc>
              <a:spcAft>
                <a:spcPct val="0"/>
              </a:spcAft>
              <a:buClr>
                <a:srgbClr val="000000"/>
              </a:buClr>
              <a:buSzTx/>
              <a:buFont typeface="Arial" panose="020B0604020202020204" pitchFamily="34" charset="0"/>
              <a:buChar char="•"/>
              <a:tabLst/>
              <a:defRPr/>
            </a:pPr>
            <a:r>
              <a:rPr lang="sl-SI" sz="1800" kern="0" dirty="0">
                <a:solidFill>
                  <a:srgbClr val="000000"/>
                </a:solidFill>
                <a:latin typeface="+mj-lt"/>
              </a:rPr>
              <a:t>Zavzetost, samoiniciativnost, </a:t>
            </a:r>
          </a:p>
          <a:p>
            <a:pPr marL="0" marR="0" lvl="0" indent="0" defTabSz="914400" fontAlgn="base">
              <a:lnSpc>
                <a:spcPct val="120000"/>
              </a:lnSpc>
              <a:spcAft>
                <a:spcPct val="0"/>
              </a:spcAft>
              <a:buClr>
                <a:srgbClr val="000000"/>
              </a:buClr>
              <a:buSzTx/>
              <a:buNone/>
              <a:tabLst/>
              <a:defRPr/>
            </a:pPr>
            <a:r>
              <a:rPr lang="sl-SI" sz="1800" kern="0" dirty="0">
                <a:solidFill>
                  <a:srgbClr val="000000"/>
                </a:solidFill>
                <a:latin typeface="+mj-lt"/>
              </a:rPr>
              <a:t>spoštovanje dogovorov in rokov,….</a:t>
            </a:r>
          </a:p>
          <a:p>
            <a:pPr lvl="0" defTabSz="914400" fontAlgn="base">
              <a:lnSpc>
                <a:spcPct val="100000"/>
              </a:lnSpc>
              <a:spcAft>
                <a:spcPct val="0"/>
              </a:spcAft>
              <a:buClr>
                <a:srgbClr val="000000"/>
              </a:buClr>
              <a:buFont typeface="Arial" panose="020B0604020202020204" pitchFamily="34" charset="0"/>
              <a:buChar char="•"/>
              <a:defRPr/>
            </a:pPr>
            <a:r>
              <a:rPr lang="sl-SI" sz="1800" kern="0" dirty="0">
                <a:solidFill>
                  <a:srgbClr val="000000"/>
                </a:solidFill>
              </a:rPr>
              <a:t>Članom komisije omogoča </a:t>
            </a:r>
          </a:p>
          <a:p>
            <a:pPr marL="0" lvl="0" indent="0" defTabSz="914400" fontAlgn="base">
              <a:lnSpc>
                <a:spcPct val="100000"/>
              </a:lnSpc>
              <a:spcAft>
                <a:spcPct val="0"/>
              </a:spcAft>
              <a:buClr>
                <a:srgbClr val="000000"/>
              </a:buClr>
              <a:buNone/>
              <a:defRPr/>
            </a:pPr>
            <a:r>
              <a:rPr lang="sl-SI" sz="1800" kern="0" dirty="0">
                <a:solidFill>
                  <a:srgbClr val="000000"/>
                </a:solidFill>
              </a:rPr>
              <a:t>celostno oceno kandidata</a:t>
            </a:r>
            <a:endParaRPr lang="sl-SI" sz="1800" b="1" kern="0" dirty="0">
              <a:solidFill>
                <a:srgbClr val="F8A500">
                  <a:lumMod val="75000"/>
                </a:srgbClr>
              </a:solidFill>
            </a:endParaRPr>
          </a:p>
          <a:p>
            <a:pPr marL="0" marR="0" lvl="0" indent="0" defTabSz="914400" fontAlgn="base">
              <a:lnSpc>
                <a:spcPct val="120000"/>
              </a:lnSpc>
              <a:spcAft>
                <a:spcPct val="0"/>
              </a:spcAft>
              <a:buClr>
                <a:srgbClr val="000000"/>
              </a:buClr>
              <a:buSzTx/>
              <a:buNone/>
              <a:tabLst/>
              <a:defRPr/>
            </a:pPr>
            <a:endParaRPr lang="sl-SI" sz="1800" kern="0" dirty="0">
              <a:solidFill>
                <a:srgbClr val="000000"/>
              </a:solidFill>
              <a:latin typeface="+mj-lt"/>
            </a:endParaRPr>
          </a:p>
          <a:p>
            <a:endParaRPr lang="sl-SI" dirty="0"/>
          </a:p>
        </p:txBody>
      </p:sp>
      <p:pic>
        <p:nvPicPr>
          <p:cNvPr id="4" name="Slika 3">
            <a:extLst>
              <a:ext uri="{FF2B5EF4-FFF2-40B4-BE49-F238E27FC236}">
                <a16:creationId xmlns:a16="http://schemas.microsoft.com/office/drawing/2014/main" id="{B2584640-18D5-41A5-85AC-3FC8551BAFF3}"/>
              </a:ext>
            </a:extLst>
          </p:cNvPr>
          <p:cNvPicPr>
            <a:picLocks noChangeAspect="1"/>
          </p:cNvPicPr>
          <p:nvPr/>
        </p:nvPicPr>
        <p:blipFill>
          <a:blip r:embed="rId2"/>
          <a:stretch>
            <a:fillRect/>
          </a:stretch>
        </p:blipFill>
        <p:spPr>
          <a:xfrm>
            <a:off x="856401" y="4374488"/>
            <a:ext cx="2462555" cy="1890976"/>
          </a:xfrm>
          <a:prstGeom prst="rect">
            <a:avLst/>
          </a:prstGeom>
        </p:spPr>
      </p:pic>
    </p:spTree>
    <p:extLst>
      <p:ext uri="{BB962C8B-B14F-4D97-AF65-F5344CB8AC3E}">
        <p14:creationId xmlns:p14="http://schemas.microsoft.com/office/powerpoint/2010/main" val="4067019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jeZBesedilom 9">
            <a:extLst>
              <a:ext uri="{FF2B5EF4-FFF2-40B4-BE49-F238E27FC236}">
                <a16:creationId xmlns:a16="http://schemas.microsoft.com/office/drawing/2014/main" id="{FC9661AD-7A6A-4AF7-9C16-C741A9208E5B}"/>
              </a:ext>
            </a:extLst>
          </p:cNvPr>
          <p:cNvSpPr txBox="1"/>
          <p:nvPr/>
        </p:nvSpPr>
        <p:spPr>
          <a:xfrm>
            <a:off x="197963" y="169682"/>
            <a:ext cx="4985225" cy="369332"/>
          </a:xfrm>
          <a:prstGeom prst="rect">
            <a:avLst/>
          </a:prstGeom>
          <a:noFill/>
        </p:spPr>
        <p:txBody>
          <a:bodyPr wrap="square" rtlCol="0">
            <a:spAutoFit/>
          </a:bodyPr>
          <a:lstStyle/>
          <a:p>
            <a:r>
              <a:rPr lang="sl-SI" b="1" dirty="0">
                <a:solidFill>
                  <a:srgbClr val="EC7A08"/>
                </a:solidFill>
              </a:rPr>
              <a:t>Primer zapisnika</a:t>
            </a:r>
          </a:p>
        </p:txBody>
      </p:sp>
      <p:pic>
        <p:nvPicPr>
          <p:cNvPr id="12" name="Slika 11">
            <a:extLst>
              <a:ext uri="{FF2B5EF4-FFF2-40B4-BE49-F238E27FC236}">
                <a16:creationId xmlns:a16="http://schemas.microsoft.com/office/drawing/2014/main" id="{3FA33D21-5064-488A-9BFB-DC2AEA99C820}"/>
              </a:ext>
            </a:extLst>
          </p:cNvPr>
          <p:cNvPicPr>
            <a:picLocks noChangeAspect="1"/>
          </p:cNvPicPr>
          <p:nvPr/>
        </p:nvPicPr>
        <p:blipFill>
          <a:blip r:embed="rId2"/>
          <a:stretch>
            <a:fillRect/>
          </a:stretch>
        </p:blipFill>
        <p:spPr>
          <a:xfrm>
            <a:off x="3379787" y="0"/>
            <a:ext cx="5429250" cy="6858000"/>
          </a:xfrm>
          <a:prstGeom prst="rect">
            <a:avLst/>
          </a:prstGeom>
        </p:spPr>
      </p:pic>
    </p:spTree>
    <p:extLst>
      <p:ext uri="{BB962C8B-B14F-4D97-AF65-F5344CB8AC3E}">
        <p14:creationId xmlns:p14="http://schemas.microsoft.com/office/powerpoint/2010/main" val="302109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EFFA5745-E3AC-499D-8E93-CACD4A47E21D}"/>
              </a:ext>
            </a:extLst>
          </p:cNvPr>
          <p:cNvPicPr>
            <a:picLocks noChangeAspect="1"/>
          </p:cNvPicPr>
          <p:nvPr/>
        </p:nvPicPr>
        <p:blipFill>
          <a:blip r:embed="rId2"/>
          <a:stretch>
            <a:fillRect/>
          </a:stretch>
        </p:blipFill>
        <p:spPr>
          <a:xfrm>
            <a:off x="0" y="1786"/>
            <a:ext cx="12188825" cy="6856214"/>
          </a:xfrm>
          <a:prstGeom prst="rect">
            <a:avLst/>
          </a:prstGeom>
        </p:spPr>
      </p:pic>
    </p:spTree>
    <p:extLst>
      <p:ext uri="{BB962C8B-B14F-4D97-AF65-F5344CB8AC3E}">
        <p14:creationId xmlns:p14="http://schemas.microsoft.com/office/powerpoint/2010/main" val="3311309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B0B12E6-1F09-4DC0-849D-5870D5007AA8}"/>
              </a:ext>
            </a:extLst>
          </p:cNvPr>
          <p:cNvSpPr>
            <a:spLocks noGrp="1"/>
          </p:cNvSpPr>
          <p:nvPr>
            <p:ph type="title"/>
          </p:nvPr>
        </p:nvSpPr>
        <p:spPr/>
        <p:txBody>
          <a:bodyPr>
            <a:normAutofit fontScale="90000"/>
          </a:bodyPr>
          <a:lstStyle/>
          <a:p>
            <a:r>
              <a:rPr lang="sl-SI" dirty="0"/>
              <a:t>OSEBNA ZBIRNA MAPA KANDIDATA </a:t>
            </a:r>
            <a:br>
              <a:rPr lang="sl-SI" dirty="0"/>
            </a:br>
            <a:r>
              <a:rPr lang="sl-SI" dirty="0"/>
              <a:t>STRUKTURA IN MOŽNA VSEBINA</a:t>
            </a:r>
          </a:p>
        </p:txBody>
      </p:sp>
      <p:sp>
        <p:nvSpPr>
          <p:cNvPr id="6" name="Rectangle 3">
            <a:extLst>
              <a:ext uri="{FF2B5EF4-FFF2-40B4-BE49-F238E27FC236}">
                <a16:creationId xmlns:a16="http://schemas.microsoft.com/office/drawing/2014/main" id="{29320550-4F6A-4A12-97D4-2A326B7AC803}"/>
              </a:ext>
            </a:extLst>
          </p:cNvPr>
          <p:cNvSpPr>
            <a:spLocks noGrp="1" noChangeArrowheads="1"/>
          </p:cNvSpPr>
          <p:nvPr>
            <p:ph idx="1"/>
          </p:nvPr>
        </p:nvSpPr>
        <p:spPr>
          <a:xfrm>
            <a:off x="855663" y="1928813"/>
            <a:ext cx="10807700" cy="3727450"/>
          </a:xfrm>
        </p:spPr>
        <p:txBody>
          <a:bodyPr>
            <a:normAutofit fontScale="92500" lnSpcReduction="10000"/>
          </a:bodyPr>
          <a:lstStyle/>
          <a:p>
            <a:pPr marL="0" indent="0">
              <a:buNone/>
            </a:pPr>
            <a:r>
              <a:rPr lang="sl-SI" sz="1800" b="1" dirty="0">
                <a:solidFill>
                  <a:srgbClr val="EC7A08"/>
                </a:solidFill>
                <a:effectLst/>
                <a:latin typeface="+mj-lt"/>
              </a:rPr>
              <a:t>IZPOLNJEVANJE POSEBNIH POGOJEV</a:t>
            </a:r>
            <a:br>
              <a:rPr lang="sl-SI" sz="2400" dirty="0">
                <a:solidFill>
                  <a:srgbClr val="003150"/>
                </a:solidFill>
              </a:rPr>
            </a:br>
            <a:r>
              <a:rPr lang="sl-SI" sz="1800" dirty="0">
                <a:solidFill>
                  <a:srgbClr val="003150"/>
                </a:solidFill>
                <a:effectLst/>
                <a:latin typeface="+mj-lt"/>
              </a:rPr>
              <a:t>Dokazila, s katerimi kandidat dokazuje izpolnjevanje posebnih pogojev (točka 2.2. kataloga standardov strokovnih znanj in spretnosti). </a:t>
            </a:r>
          </a:p>
          <a:p>
            <a:pPr marL="0" indent="0">
              <a:buNone/>
            </a:pPr>
            <a:endParaRPr lang="sl-SI" sz="2400" dirty="0">
              <a:solidFill>
                <a:srgbClr val="003150"/>
              </a:solidFill>
            </a:endParaRPr>
          </a:p>
          <a:p>
            <a:pPr marL="0" indent="0">
              <a:buNone/>
            </a:pPr>
            <a:r>
              <a:rPr lang="sl-SI" sz="1800" b="1" dirty="0">
                <a:solidFill>
                  <a:srgbClr val="EC7A08"/>
                </a:solidFill>
                <a:effectLst/>
                <a:latin typeface="+mj-lt"/>
              </a:rPr>
              <a:t>PREDSTAVITEV KANDIDATA</a:t>
            </a:r>
            <a:br>
              <a:rPr lang="sl-SI" sz="2400" dirty="0">
                <a:solidFill>
                  <a:srgbClr val="003150"/>
                </a:solidFill>
              </a:rPr>
            </a:br>
            <a:r>
              <a:rPr lang="sl-SI" sz="1800" dirty="0">
                <a:solidFill>
                  <a:srgbClr val="003150"/>
                </a:solidFill>
                <a:effectLst/>
                <a:latin typeface="+mj-lt"/>
              </a:rPr>
              <a:t>Življenjepis ali </a:t>
            </a:r>
            <a:r>
              <a:rPr lang="sl-SI" sz="1800" dirty="0">
                <a:solidFill>
                  <a:srgbClr val="003150"/>
                </a:solidFill>
                <a:effectLst/>
                <a:latin typeface="+mj-lt"/>
                <a:hlinkClick r:id="rId2">
                  <a:extLst>
                    <a:ext uri="{A12FA001-AC4F-418D-AE19-62706E023703}">
                      <ahyp:hlinkClr xmlns:ahyp="http://schemas.microsoft.com/office/drawing/2018/hyperlinkcolor" val="tx"/>
                    </a:ext>
                  </a:extLst>
                </a:hlinkClick>
              </a:rPr>
              <a:t>EUROPASS CV</a:t>
            </a:r>
            <a:r>
              <a:rPr lang="sl-SI" sz="1800" dirty="0">
                <a:solidFill>
                  <a:srgbClr val="003150"/>
                </a:solidFill>
                <a:effectLst/>
                <a:latin typeface="+mj-lt"/>
              </a:rPr>
              <a:t> </a:t>
            </a:r>
          </a:p>
          <a:p>
            <a:pPr marL="0" indent="0">
              <a:buNone/>
            </a:pPr>
            <a:endParaRPr lang="sl-SI" sz="2400" dirty="0">
              <a:solidFill>
                <a:srgbClr val="003150"/>
              </a:solidFill>
            </a:endParaRPr>
          </a:p>
          <a:p>
            <a:pPr marL="0" indent="0">
              <a:buNone/>
            </a:pPr>
            <a:r>
              <a:rPr lang="sl-SI" sz="1800" b="1" dirty="0">
                <a:solidFill>
                  <a:srgbClr val="EC7A08"/>
                </a:solidFill>
                <a:effectLst/>
                <a:latin typeface="+mj-lt"/>
              </a:rPr>
              <a:t>DELOVNE IZKUŠNJE KANDIDATA</a:t>
            </a:r>
            <a:br>
              <a:rPr lang="sl-SI" sz="2400" dirty="0">
                <a:solidFill>
                  <a:srgbClr val="003150"/>
                </a:solidFill>
              </a:rPr>
            </a:br>
            <a:r>
              <a:rPr lang="sl-SI" sz="1800" dirty="0">
                <a:solidFill>
                  <a:srgbClr val="003150"/>
                </a:solidFill>
                <a:effectLst/>
                <a:latin typeface="+mj-lt"/>
              </a:rPr>
              <a:t>Dokazila o predhodnih delovnih izkušnjah (delavska knjižica, pogodba o delu, referenčno pismo, opis svojega dela, izjava delodajalca, …) </a:t>
            </a:r>
          </a:p>
          <a:p>
            <a:pPr>
              <a:lnSpc>
                <a:spcPct val="110000"/>
              </a:lnSpc>
            </a:pPr>
            <a:endParaRPr lang="en-GB" sz="2800" dirty="0"/>
          </a:p>
        </p:txBody>
      </p:sp>
      <p:pic>
        <p:nvPicPr>
          <p:cNvPr id="8" name="Slika 7">
            <a:extLst>
              <a:ext uri="{FF2B5EF4-FFF2-40B4-BE49-F238E27FC236}">
                <a16:creationId xmlns:a16="http://schemas.microsoft.com/office/drawing/2014/main" id="{72FA6541-AC7C-4658-8016-7CC0573364ED}"/>
              </a:ext>
            </a:extLst>
          </p:cNvPr>
          <p:cNvPicPr>
            <a:picLocks noChangeAspect="1"/>
          </p:cNvPicPr>
          <p:nvPr/>
        </p:nvPicPr>
        <p:blipFill>
          <a:blip r:embed="rId3"/>
          <a:stretch>
            <a:fillRect/>
          </a:stretch>
        </p:blipFill>
        <p:spPr>
          <a:xfrm>
            <a:off x="856401" y="5489848"/>
            <a:ext cx="8986846" cy="1368152"/>
          </a:xfrm>
          <a:prstGeom prst="rect">
            <a:avLst/>
          </a:prstGeom>
        </p:spPr>
      </p:pic>
      <p:pic>
        <p:nvPicPr>
          <p:cNvPr id="10" name="Slika 9">
            <a:extLst>
              <a:ext uri="{FF2B5EF4-FFF2-40B4-BE49-F238E27FC236}">
                <a16:creationId xmlns:a16="http://schemas.microsoft.com/office/drawing/2014/main" id="{43214EF4-955A-494F-B89B-61E52E2A032A}"/>
              </a:ext>
            </a:extLst>
          </p:cNvPr>
          <p:cNvPicPr>
            <a:picLocks noChangeAspect="1"/>
          </p:cNvPicPr>
          <p:nvPr/>
        </p:nvPicPr>
        <p:blipFill>
          <a:blip r:embed="rId4"/>
          <a:stretch>
            <a:fillRect/>
          </a:stretch>
        </p:blipFill>
        <p:spPr>
          <a:xfrm>
            <a:off x="8414497" y="3078163"/>
            <a:ext cx="1428750" cy="1428750"/>
          </a:xfrm>
          <a:prstGeom prst="rect">
            <a:avLst/>
          </a:prstGeom>
        </p:spPr>
      </p:pic>
      <p:pic>
        <p:nvPicPr>
          <p:cNvPr id="12" name="Slika 11">
            <a:extLst>
              <a:ext uri="{FF2B5EF4-FFF2-40B4-BE49-F238E27FC236}">
                <a16:creationId xmlns:a16="http://schemas.microsoft.com/office/drawing/2014/main" id="{57E80875-618F-4075-AD0A-B3FCE5397F26}"/>
              </a:ext>
            </a:extLst>
          </p:cNvPr>
          <p:cNvPicPr>
            <a:picLocks noChangeAspect="1"/>
          </p:cNvPicPr>
          <p:nvPr/>
        </p:nvPicPr>
        <p:blipFill>
          <a:blip r:embed="rId5"/>
          <a:stretch>
            <a:fillRect/>
          </a:stretch>
        </p:blipFill>
        <p:spPr>
          <a:xfrm>
            <a:off x="10506344" y="0"/>
            <a:ext cx="1652159" cy="2261812"/>
          </a:xfrm>
          <a:prstGeom prst="rect">
            <a:avLst/>
          </a:prstGeom>
        </p:spPr>
      </p:pic>
    </p:spTree>
    <p:extLst>
      <p:ext uri="{BB962C8B-B14F-4D97-AF65-F5344CB8AC3E}">
        <p14:creationId xmlns:p14="http://schemas.microsoft.com/office/powerpoint/2010/main" val="2869106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B6BA861-B49C-4F91-A0B3-E92440EEC35B}"/>
              </a:ext>
            </a:extLst>
          </p:cNvPr>
          <p:cNvSpPr>
            <a:spLocks noGrp="1"/>
          </p:cNvSpPr>
          <p:nvPr>
            <p:ph type="title"/>
          </p:nvPr>
        </p:nvSpPr>
        <p:spPr/>
        <p:txBody>
          <a:bodyPr>
            <a:normAutofit fontScale="90000"/>
          </a:bodyPr>
          <a:lstStyle/>
          <a:p>
            <a:r>
              <a:rPr lang="sl-SI" dirty="0"/>
              <a:t>OSEBNA ZBIRNA MAPA KANDIDATA </a:t>
            </a:r>
            <a:br>
              <a:rPr lang="sl-SI" dirty="0"/>
            </a:br>
            <a:r>
              <a:rPr lang="sl-SI" dirty="0"/>
              <a:t>STRUKTURA IN MOŽNA VSEBINA</a:t>
            </a:r>
          </a:p>
        </p:txBody>
      </p:sp>
      <p:sp>
        <p:nvSpPr>
          <p:cNvPr id="3" name="Označba mesta vsebine 2">
            <a:extLst>
              <a:ext uri="{FF2B5EF4-FFF2-40B4-BE49-F238E27FC236}">
                <a16:creationId xmlns:a16="http://schemas.microsoft.com/office/drawing/2014/main" id="{7D34765D-A00A-4EE6-8737-99CD3A4E9AF7}"/>
              </a:ext>
            </a:extLst>
          </p:cNvPr>
          <p:cNvSpPr>
            <a:spLocks noGrp="1"/>
          </p:cNvSpPr>
          <p:nvPr>
            <p:ph idx="1"/>
          </p:nvPr>
        </p:nvSpPr>
        <p:spPr>
          <a:xfrm>
            <a:off x="856402" y="1523460"/>
            <a:ext cx="10315218" cy="4132260"/>
          </a:xfrm>
        </p:spPr>
        <p:txBody>
          <a:bodyPr>
            <a:normAutofit fontScale="62500" lnSpcReduction="20000"/>
          </a:bodyPr>
          <a:lstStyle/>
          <a:p>
            <a:pPr marL="0" indent="0">
              <a:buNone/>
            </a:pPr>
            <a:endParaRPr lang="sl-SI" dirty="0">
              <a:solidFill>
                <a:srgbClr val="003150"/>
              </a:solidFill>
            </a:endParaRPr>
          </a:p>
          <a:p>
            <a:pPr marL="0" indent="0">
              <a:buNone/>
            </a:pPr>
            <a:r>
              <a:rPr lang="sl-SI" b="1" dirty="0">
                <a:solidFill>
                  <a:srgbClr val="EC7A08"/>
                </a:solidFill>
              </a:rPr>
              <a:t>IZOBRAŽEVANJA IN USPOSABLJANJA</a:t>
            </a:r>
          </a:p>
          <a:p>
            <a:r>
              <a:rPr lang="sl-SI" dirty="0">
                <a:solidFill>
                  <a:srgbClr val="003150"/>
                </a:solidFill>
              </a:rPr>
              <a:t>Kandidat mora predložiti potrdila, v kolikor jih navaja v življenjepisu in se vsebinsko povezujejo s kvalifikacijo, niso pa vstopni pogoj za NPK, </a:t>
            </a:r>
            <a:r>
              <a:rPr lang="sl-SI" dirty="0" err="1">
                <a:solidFill>
                  <a:srgbClr val="003150"/>
                </a:solidFill>
              </a:rPr>
              <a:t>npr</a:t>
            </a:r>
            <a:r>
              <a:rPr lang="sl-SI" dirty="0">
                <a:solidFill>
                  <a:srgbClr val="003150"/>
                </a:solidFill>
              </a:rPr>
              <a:t>:</a:t>
            </a:r>
          </a:p>
          <a:p>
            <a:pPr lvl="1"/>
            <a:r>
              <a:rPr lang="sl-SI" dirty="0">
                <a:solidFill>
                  <a:srgbClr val="003150"/>
                </a:solidFill>
              </a:rPr>
              <a:t>potrdila o udeležbi in/ali zaključku izobraževalnega programa ali programa usposabljanja </a:t>
            </a:r>
          </a:p>
          <a:p>
            <a:pPr lvl="1"/>
            <a:r>
              <a:rPr lang="sl-SI" dirty="0">
                <a:solidFill>
                  <a:srgbClr val="003150"/>
                </a:solidFill>
              </a:rPr>
              <a:t>spričevala, </a:t>
            </a:r>
          </a:p>
          <a:p>
            <a:pPr lvl="1"/>
            <a:r>
              <a:rPr lang="sl-SI" dirty="0">
                <a:solidFill>
                  <a:srgbClr val="003150"/>
                </a:solidFill>
              </a:rPr>
              <a:t>diplome, </a:t>
            </a:r>
          </a:p>
          <a:p>
            <a:pPr lvl="1"/>
            <a:r>
              <a:rPr lang="sl-SI" dirty="0">
                <a:solidFill>
                  <a:srgbClr val="003150"/>
                </a:solidFill>
              </a:rPr>
              <a:t>druga dokazila o opravljenih študijskih obveznostih ipd. </a:t>
            </a:r>
          </a:p>
          <a:p>
            <a:pPr lvl="1"/>
            <a:r>
              <a:rPr lang="sl-SI" dirty="0">
                <a:solidFill>
                  <a:srgbClr val="003150"/>
                </a:solidFill>
              </a:rPr>
              <a:t>potrdilo izvajalcev izobraževanja in usposabljanja o uspešno zaključenem izobraževanju oz. usposabljanju, </a:t>
            </a:r>
          </a:p>
          <a:p>
            <a:pPr lvl="1"/>
            <a:r>
              <a:rPr lang="sl-SI" dirty="0">
                <a:solidFill>
                  <a:srgbClr val="003150"/>
                </a:solidFill>
              </a:rPr>
              <a:t>certifikat, </a:t>
            </a:r>
          </a:p>
          <a:p>
            <a:pPr lvl="1"/>
            <a:r>
              <a:rPr lang="sl-SI" dirty="0">
                <a:solidFill>
                  <a:srgbClr val="003150"/>
                </a:solidFill>
              </a:rPr>
              <a:t>licenca, </a:t>
            </a:r>
          </a:p>
          <a:p>
            <a:pPr lvl="1"/>
            <a:r>
              <a:rPr lang="sl-SI" dirty="0">
                <a:solidFill>
                  <a:srgbClr val="003150"/>
                </a:solidFill>
              </a:rPr>
              <a:t>potrdilo podjetja o usposabljanju itd. </a:t>
            </a:r>
          </a:p>
          <a:p>
            <a:endParaRPr lang="sl-SI" dirty="0"/>
          </a:p>
        </p:txBody>
      </p:sp>
      <p:pic>
        <p:nvPicPr>
          <p:cNvPr id="6" name="Slika 5">
            <a:extLst>
              <a:ext uri="{FF2B5EF4-FFF2-40B4-BE49-F238E27FC236}">
                <a16:creationId xmlns:a16="http://schemas.microsoft.com/office/drawing/2014/main" id="{1A3929D3-67E6-47EB-86F5-E2DF1737A029}"/>
              </a:ext>
            </a:extLst>
          </p:cNvPr>
          <p:cNvPicPr>
            <a:picLocks noChangeAspect="1"/>
          </p:cNvPicPr>
          <p:nvPr/>
        </p:nvPicPr>
        <p:blipFill>
          <a:blip r:embed="rId2"/>
          <a:stretch>
            <a:fillRect/>
          </a:stretch>
        </p:blipFill>
        <p:spPr>
          <a:xfrm>
            <a:off x="8244" y="5301208"/>
            <a:ext cx="9942580" cy="1556792"/>
          </a:xfrm>
          <a:prstGeom prst="rect">
            <a:avLst/>
          </a:prstGeom>
        </p:spPr>
      </p:pic>
    </p:spTree>
    <p:extLst>
      <p:ext uri="{BB962C8B-B14F-4D97-AF65-F5344CB8AC3E}">
        <p14:creationId xmlns:p14="http://schemas.microsoft.com/office/powerpoint/2010/main" val="1950452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E5636AC7-7E9A-4B02-8BFC-A1C768CD737C}"/>
              </a:ext>
            </a:extLst>
          </p:cNvPr>
          <p:cNvSpPr>
            <a:spLocks noGrp="1"/>
          </p:cNvSpPr>
          <p:nvPr>
            <p:ph type="title"/>
          </p:nvPr>
        </p:nvSpPr>
        <p:spPr/>
        <p:txBody>
          <a:bodyPr>
            <a:normAutofit fontScale="90000"/>
          </a:bodyPr>
          <a:lstStyle/>
          <a:p>
            <a:r>
              <a:rPr lang="sl-SI" dirty="0"/>
              <a:t>OSEBNA ZBIRNA MAPA KANDIDATA </a:t>
            </a:r>
            <a:br>
              <a:rPr lang="sl-SI" dirty="0"/>
            </a:br>
            <a:r>
              <a:rPr lang="sl-SI" dirty="0"/>
              <a:t>STRUKTURA IN MOŽNA VSEBINA</a:t>
            </a:r>
          </a:p>
        </p:txBody>
      </p:sp>
      <p:sp>
        <p:nvSpPr>
          <p:cNvPr id="6" name="Označba mesta vsebine 5">
            <a:extLst>
              <a:ext uri="{FF2B5EF4-FFF2-40B4-BE49-F238E27FC236}">
                <a16:creationId xmlns:a16="http://schemas.microsoft.com/office/drawing/2014/main" id="{2D0BC8C3-6A70-490A-8471-B2BAA1384A91}"/>
              </a:ext>
            </a:extLst>
          </p:cNvPr>
          <p:cNvSpPr>
            <a:spLocks noGrp="1"/>
          </p:cNvSpPr>
          <p:nvPr>
            <p:ph idx="1"/>
          </p:nvPr>
        </p:nvSpPr>
        <p:spPr>
          <a:xfrm>
            <a:off x="856401" y="1652337"/>
            <a:ext cx="10491613" cy="4825203"/>
          </a:xfrm>
        </p:spPr>
        <p:txBody>
          <a:bodyPr>
            <a:normAutofit fontScale="55000" lnSpcReduction="20000"/>
          </a:bodyPr>
          <a:lstStyle/>
          <a:p>
            <a:pPr marL="0" indent="0">
              <a:buNone/>
            </a:pPr>
            <a:r>
              <a:rPr lang="sl-SI" sz="3100" b="1" dirty="0">
                <a:solidFill>
                  <a:srgbClr val="EC7A08"/>
                </a:solidFill>
                <a:latin typeface="+mj-lt"/>
              </a:rPr>
              <a:t>REFERENCE</a:t>
            </a:r>
          </a:p>
          <a:p>
            <a:pPr marL="0" indent="0">
              <a:buNone/>
            </a:pPr>
            <a:r>
              <a:rPr lang="sl-SI" dirty="0">
                <a:solidFill>
                  <a:srgbClr val="003150"/>
                </a:solidFill>
              </a:rPr>
              <a:t>Dokumentiranje delovnih izkušenj glede </a:t>
            </a:r>
          </a:p>
          <a:p>
            <a:pPr marL="0" indent="0">
              <a:buNone/>
            </a:pPr>
            <a:r>
              <a:rPr lang="sl-SI" dirty="0">
                <a:solidFill>
                  <a:srgbClr val="003150"/>
                </a:solidFill>
              </a:rPr>
              <a:t>na možnosti posamezne kvalifikacije: </a:t>
            </a:r>
          </a:p>
          <a:p>
            <a:endParaRPr lang="sl-SI" dirty="0">
              <a:solidFill>
                <a:srgbClr val="003150"/>
              </a:solidFill>
            </a:endParaRPr>
          </a:p>
          <a:p>
            <a:r>
              <a:rPr lang="sl-SI" b="1" dirty="0">
                <a:solidFill>
                  <a:srgbClr val="003150"/>
                </a:solidFill>
              </a:rPr>
              <a:t>referenčna pisma </a:t>
            </a:r>
            <a:r>
              <a:rPr lang="sl-SI" dirty="0">
                <a:solidFill>
                  <a:srgbClr val="003150"/>
                </a:solidFill>
              </a:rPr>
              <a:t>bivših delodajalcev ali strank,</a:t>
            </a:r>
          </a:p>
          <a:p>
            <a:r>
              <a:rPr lang="sl-SI" b="1" dirty="0">
                <a:solidFill>
                  <a:srgbClr val="003150"/>
                </a:solidFill>
              </a:rPr>
              <a:t>opravljeno praktično delo </a:t>
            </a:r>
            <a:r>
              <a:rPr lang="sl-SI" dirty="0">
                <a:solidFill>
                  <a:srgbClr val="003150"/>
                </a:solidFill>
              </a:rPr>
              <a:t>na delovnem mestu (izdelek, model, program ipd.),</a:t>
            </a:r>
          </a:p>
          <a:p>
            <a:r>
              <a:rPr lang="sl-SI" b="1" dirty="0">
                <a:solidFill>
                  <a:srgbClr val="003150"/>
                </a:solidFill>
              </a:rPr>
              <a:t>pisni izdelek</a:t>
            </a:r>
            <a:r>
              <a:rPr lang="sl-SI" dirty="0">
                <a:solidFill>
                  <a:srgbClr val="003150"/>
                </a:solidFill>
              </a:rPr>
              <a:t>, ki ga je kandidat pripravil na delovnem mestu (npr. izdelan projekt, načrt, razvojna naloga, raziskava, elaborat, referat, analiza, esej, poročilo o evalvaciji, prevod nekega besedila, zaključni račun malega podjetja, kadrovski načrt podjetja ipd.), </a:t>
            </a:r>
          </a:p>
          <a:p>
            <a:r>
              <a:rPr lang="sl-SI" b="1" dirty="0">
                <a:solidFill>
                  <a:srgbClr val="003150"/>
                </a:solidFill>
              </a:rPr>
              <a:t>opravljena storitev</a:t>
            </a:r>
            <a:r>
              <a:rPr lang="sl-SI" dirty="0">
                <a:solidFill>
                  <a:srgbClr val="003150"/>
                </a:solidFill>
              </a:rPr>
              <a:t> na delovnem mestu, </a:t>
            </a:r>
          </a:p>
          <a:p>
            <a:r>
              <a:rPr lang="sl-SI" b="1" dirty="0">
                <a:solidFill>
                  <a:srgbClr val="003150"/>
                </a:solidFill>
              </a:rPr>
              <a:t>nagrade</a:t>
            </a:r>
            <a:r>
              <a:rPr lang="sl-SI" dirty="0">
                <a:solidFill>
                  <a:srgbClr val="003150"/>
                </a:solidFill>
              </a:rPr>
              <a:t> s tekmovanj</a:t>
            </a:r>
            <a:r>
              <a:rPr lang="sl-SI" b="1" dirty="0">
                <a:solidFill>
                  <a:srgbClr val="003150"/>
                </a:solidFill>
              </a:rPr>
              <a:t>, izdelki, članki, avtorstvo ali soavtorstvo </a:t>
            </a:r>
            <a:r>
              <a:rPr lang="sl-SI" dirty="0">
                <a:solidFill>
                  <a:srgbClr val="003150"/>
                </a:solidFill>
              </a:rPr>
              <a:t>knjig in drugih publikacij.</a:t>
            </a:r>
          </a:p>
          <a:p>
            <a:pPr marL="0" indent="0">
              <a:buNone/>
            </a:pPr>
            <a:endParaRPr lang="sl-SI" dirty="0">
              <a:solidFill>
                <a:srgbClr val="003150"/>
              </a:solidFill>
            </a:endParaRPr>
          </a:p>
          <a:p>
            <a:pPr marL="0" indent="0">
              <a:buNone/>
            </a:pPr>
            <a:r>
              <a:rPr lang="sl-SI" dirty="0">
                <a:solidFill>
                  <a:srgbClr val="003150"/>
                </a:solidFill>
              </a:rPr>
              <a:t>Kandidat mora </a:t>
            </a:r>
            <a:r>
              <a:rPr lang="sl-SI" b="1" dirty="0">
                <a:solidFill>
                  <a:srgbClr val="003150"/>
                </a:solidFill>
              </a:rPr>
              <a:t>nedvoumno dokazati, da je izdelek ali izpeljana storitev v resnici njegovo delo</a:t>
            </a:r>
            <a:r>
              <a:rPr lang="sl-SI" dirty="0">
                <a:solidFill>
                  <a:srgbClr val="003150"/>
                </a:solidFill>
              </a:rPr>
              <a:t>, tudi v primeru, če gre za skupinsko (projektno) delo. Avtorstvo lahko dokazuje s pisnimi izjavami delodajalcev, vodij projekta, nagradami, patenti, fotografijami ipd. </a:t>
            </a:r>
          </a:p>
          <a:p>
            <a:endParaRPr lang="sl-SI" dirty="0"/>
          </a:p>
        </p:txBody>
      </p:sp>
      <p:pic>
        <p:nvPicPr>
          <p:cNvPr id="2" name="Slika 1">
            <a:extLst>
              <a:ext uri="{FF2B5EF4-FFF2-40B4-BE49-F238E27FC236}">
                <a16:creationId xmlns:a16="http://schemas.microsoft.com/office/drawing/2014/main" id="{B49C6568-E174-435D-B860-18F1FB34C47D}"/>
              </a:ext>
            </a:extLst>
          </p:cNvPr>
          <p:cNvPicPr>
            <a:picLocks noChangeAspect="1"/>
          </p:cNvPicPr>
          <p:nvPr/>
        </p:nvPicPr>
        <p:blipFill>
          <a:blip r:embed="rId2"/>
          <a:stretch>
            <a:fillRect/>
          </a:stretch>
        </p:blipFill>
        <p:spPr>
          <a:xfrm>
            <a:off x="8667487" y="-38858"/>
            <a:ext cx="3521338" cy="2300795"/>
          </a:xfrm>
          <a:prstGeom prst="rect">
            <a:avLst/>
          </a:prstGeom>
        </p:spPr>
      </p:pic>
    </p:spTree>
    <p:extLst>
      <p:ext uri="{BB962C8B-B14F-4D97-AF65-F5344CB8AC3E}">
        <p14:creationId xmlns:p14="http://schemas.microsoft.com/office/powerpoint/2010/main" val="277445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3CC67D7A-8201-4324-85F3-04AA2CA5409C}"/>
              </a:ext>
            </a:extLst>
          </p:cNvPr>
          <p:cNvSpPr>
            <a:spLocks noGrp="1"/>
          </p:cNvSpPr>
          <p:nvPr>
            <p:ph type="title"/>
          </p:nvPr>
        </p:nvSpPr>
        <p:spPr/>
        <p:txBody>
          <a:bodyPr/>
          <a:lstStyle/>
          <a:p>
            <a:r>
              <a:rPr lang="sl-SI" dirty="0"/>
              <a:t>VREDNOTENJE ZBIRNE MAPE</a:t>
            </a:r>
          </a:p>
        </p:txBody>
      </p:sp>
      <p:sp>
        <p:nvSpPr>
          <p:cNvPr id="6" name="Označba mesta vsebine 5">
            <a:extLst>
              <a:ext uri="{FF2B5EF4-FFF2-40B4-BE49-F238E27FC236}">
                <a16:creationId xmlns:a16="http://schemas.microsoft.com/office/drawing/2014/main" id="{E6982B5A-1523-4007-BC92-8FB8CAD9F64E}"/>
              </a:ext>
            </a:extLst>
          </p:cNvPr>
          <p:cNvSpPr>
            <a:spLocks noGrp="1"/>
          </p:cNvSpPr>
          <p:nvPr>
            <p:ph idx="1"/>
          </p:nvPr>
        </p:nvSpPr>
        <p:spPr/>
        <p:txBody>
          <a:bodyPr>
            <a:normAutofit fontScale="85000" lnSpcReduction="20000"/>
          </a:bodyPr>
          <a:lstStyle/>
          <a:p>
            <a:r>
              <a:rPr lang="sl-SI" b="1" dirty="0">
                <a:solidFill>
                  <a:srgbClr val="EC7A08"/>
                </a:solidFill>
              </a:rPr>
              <a:t>Komisija</a:t>
            </a:r>
            <a:r>
              <a:rPr lang="sl-SI" dirty="0">
                <a:solidFill>
                  <a:srgbClr val="003150"/>
                </a:solidFill>
              </a:rPr>
              <a:t> za preverjanje in potrjevanje NPK </a:t>
            </a:r>
            <a:r>
              <a:rPr lang="sl-SI" b="1" dirty="0">
                <a:solidFill>
                  <a:srgbClr val="FF0000"/>
                </a:solidFill>
              </a:rPr>
              <a:t>vrednoti</a:t>
            </a:r>
            <a:r>
              <a:rPr lang="sl-SI" b="1" dirty="0">
                <a:solidFill>
                  <a:srgbClr val="EC7A08"/>
                </a:solidFill>
              </a:rPr>
              <a:t> osebno zbirno mapo v skladu z dogovorjenimi kriteriji</a:t>
            </a:r>
          </a:p>
          <a:p>
            <a:pPr marL="0" indent="0">
              <a:buNone/>
            </a:pPr>
            <a:endParaRPr lang="sl-SI" dirty="0">
              <a:solidFill>
                <a:srgbClr val="003150"/>
              </a:solidFill>
            </a:endParaRPr>
          </a:p>
          <a:p>
            <a:r>
              <a:rPr lang="sl-SI" b="1" dirty="0">
                <a:solidFill>
                  <a:srgbClr val="EC7A08"/>
                </a:solidFill>
              </a:rPr>
              <a:t>Prvo </a:t>
            </a:r>
            <a:r>
              <a:rPr lang="sl-SI" b="1" dirty="0">
                <a:solidFill>
                  <a:srgbClr val="FF0000"/>
                </a:solidFill>
              </a:rPr>
              <a:t>selekcijo dokumentov </a:t>
            </a:r>
            <a:r>
              <a:rPr lang="sl-SI" b="1" dirty="0">
                <a:solidFill>
                  <a:srgbClr val="EC7A08"/>
                </a:solidFill>
              </a:rPr>
              <a:t>opravi svetovalec </a:t>
            </a:r>
            <a:r>
              <a:rPr lang="sl-SI" dirty="0">
                <a:solidFill>
                  <a:srgbClr val="003150"/>
                </a:solidFill>
              </a:rPr>
              <a:t>za NPK – predvsem z vidika </a:t>
            </a:r>
            <a:r>
              <a:rPr lang="sl-SI" b="1" dirty="0">
                <a:solidFill>
                  <a:srgbClr val="EC7A08"/>
                </a:solidFill>
              </a:rPr>
              <a:t>verodostojnosti.</a:t>
            </a:r>
          </a:p>
          <a:p>
            <a:pPr marL="0" indent="0">
              <a:buNone/>
            </a:pPr>
            <a:endParaRPr lang="sl-SI" b="1" dirty="0">
              <a:solidFill>
                <a:srgbClr val="EC7A08"/>
              </a:solidFill>
            </a:endParaRPr>
          </a:p>
          <a:p>
            <a:r>
              <a:rPr lang="sl-SI" b="1" dirty="0">
                <a:solidFill>
                  <a:srgbClr val="EC7A08"/>
                </a:solidFill>
              </a:rPr>
              <a:t>Zapisnik o vrednotenju osebne zbirne mape </a:t>
            </a:r>
            <a:r>
              <a:rPr lang="sl-SI" dirty="0">
                <a:solidFill>
                  <a:srgbClr val="003150"/>
                </a:solidFill>
              </a:rPr>
              <a:t>(predpripravi svetovalec)</a:t>
            </a:r>
          </a:p>
          <a:p>
            <a:endParaRPr lang="sl-SI" dirty="0"/>
          </a:p>
          <a:p>
            <a:pPr marL="0" indent="0">
              <a:buNone/>
            </a:pPr>
            <a:endParaRPr lang="sl-SI" dirty="0"/>
          </a:p>
        </p:txBody>
      </p:sp>
    </p:spTree>
    <p:extLst>
      <p:ext uri="{BB962C8B-B14F-4D97-AF65-F5344CB8AC3E}">
        <p14:creationId xmlns:p14="http://schemas.microsoft.com/office/powerpoint/2010/main" val="4220037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45AEFFC-C87F-4ACD-B743-A0D1F6B7A0FC}"/>
              </a:ext>
            </a:extLst>
          </p:cNvPr>
          <p:cNvSpPr>
            <a:spLocks noGrp="1"/>
          </p:cNvSpPr>
          <p:nvPr>
            <p:ph type="title"/>
          </p:nvPr>
        </p:nvSpPr>
        <p:spPr>
          <a:xfrm>
            <a:off x="856401" y="380460"/>
            <a:ext cx="10162119" cy="786351"/>
          </a:xfrm>
        </p:spPr>
        <p:txBody>
          <a:bodyPr>
            <a:normAutofit fontScale="90000"/>
          </a:bodyPr>
          <a:lstStyle/>
          <a:p>
            <a:r>
              <a:rPr lang="sl-SI" dirty="0"/>
              <a:t>FAZE VREDNOTENJA OSEBNE ZBIRNE MAPE </a:t>
            </a:r>
          </a:p>
        </p:txBody>
      </p:sp>
      <p:graphicFrame>
        <p:nvGraphicFramePr>
          <p:cNvPr id="4" name="Označba mesta vsebine 3">
            <a:extLst>
              <a:ext uri="{FF2B5EF4-FFF2-40B4-BE49-F238E27FC236}">
                <a16:creationId xmlns:a16="http://schemas.microsoft.com/office/drawing/2014/main" id="{6440D470-A326-48CA-972A-B8FDA4FF85A2}"/>
              </a:ext>
            </a:extLst>
          </p:cNvPr>
          <p:cNvGraphicFramePr>
            <a:graphicFrameLocks noGrp="1"/>
          </p:cNvGraphicFramePr>
          <p:nvPr>
            <p:ph idx="1"/>
            <p:extLst/>
          </p:nvPr>
        </p:nvGraphicFramePr>
        <p:xfrm>
          <a:off x="128017" y="1271018"/>
          <a:ext cx="10021823" cy="5206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Slika 4">
            <a:extLst>
              <a:ext uri="{FF2B5EF4-FFF2-40B4-BE49-F238E27FC236}">
                <a16:creationId xmlns:a16="http://schemas.microsoft.com/office/drawing/2014/main" id="{390F4099-550E-4250-81D0-46960C20D3A5}"/>
              </a:ext>
            </a:extLst>
          </p:cNvPr>
          <p:cNvPicPr>
            <a:picLocks noChangeAspect="1"/>
          </p:cNvPicPr>
          <p:nvPr/>
        </p:nvPicPr>
        <p:blipFill>
          <a:blip r:embed="rId7"/>
          <a:stretch>
            <a:fillRect/>
          </a:stretch>
        </p:blipFill>
        <p:spPr>
          <a:xfrm>
            <a:off x="4021770" y="1271018"/>
            <a:ext cx="1327102" cy="995327"/>
          </a:xfrm>
          <a:prstGeom prst="rect">
            <a:avLst/>
          </a:prstGeom>
        </p:spPr>
      </p:pic>
      <p:pic>
        <p:nvPicPr>
          <p:cNvPr id="6" name="Slika 5">
            <a:extLst>
              <a:ext uri="{FF2B5EF4-FFF2-40B4-BE49-F238E27FC236}">
                <a16:creationId xmlns:a16="http://schemas.microsoft.com/office/drawing/2014/main" id="{7BC4852A-707D-4C37-965F-767F3174AA59}"/>
              </a:ext>
            </a:extLst>
          </p:cNvPr>
          <p:cNvPicPr>
            <a:picLocks noChangeAspect="1"/>
          </p:cNvPicPr>
          <p:nvPr/>
        </p:nvPicPr>
        <p:blipFill>
          <a:blip r:embed="rId8"/>
          <a:stretch>
            <a:fillRect/>
          </a:stretch>
        </p:blipFill>
        <p:spPr>
          <a:xfrm>
            <a:off x="3948618" y="4071630"/>
            <a:ext cx="1327102" cy="995326"/>
          </a:xfrm>
          <a:prstGeom prst="rect">
            <a:avLst/>
          </a:prstGeom>
        </p:spPr>
      </p:pic>
      <p:pic>
        <p:nvPicPr>
          <p:cNvPr id="7" name="Slika 6">
            <a:extLst>
              <a:ext uri="{FF2B5EF4-FFF2-40B4-BE49-F238E27FC236}">
                <a16:creationId xmlns:a16="http://schemas.microsoft.com/office/drawing/2014/main" id="{47CEAEA3-8CCE-4F87-8BF8-F062C3F1C2E8}"/>
              </a:ext>
            </a:extLst>
          </p:cNvPr>
          <p:cNvPicPr>
            <a:picLocks noChangeAspect="1"/>
          </p:cNvPicPr>
          <p:nvPr/>
        </p:nvPicPr>
        <p:blipFill>
          <a:blip r:embed="rId9"/>
          <a:stretch>
            <a:fillRect/>
          </a:stretch>
        </p:blipFill>
        <p:spPr>
          <a:xfrm>
            <a:off x="9415959" y="1166811"/>
            <a:ext cx="733881" cy="995326"/>
          </a:xfrm>
          <a:prstGeom prst="rect">
            <a:avLst/>
          </a:prstGeom>
        </p:spPr>
      </p:pic>
      <p:pic>
        <p:nvPicPr>
          <p:cNvPr id="8" name="Slika 7">
            <a:extLst>
              <a:ext uri="{FF2B5EF4-FFF2-40B4-BE49-F238E27FC236}">
                <a16:creationId xmlns:a16="http://schemas.microsoft.com/office/drawing/2014/main" id="{09F313B0-1233-45C0-B032-0AD46E3F19C5}"/>
              </a:ext>
            </a:extLst>
          </p:cNvPr>
          <p:cNvPicPr>
            <a:picLocks noChangeAspect="1"/>
          </p:cNvPicPr>
          <p:nvPr/>
        </p:nvPicPr>
        <p:blipFill>
          <a:blip r:embed="rId10"/>
          <a:stretch>
            <a:fillRect/>
          </a:stretch>
        </p:blipFill>
        <p:spPr>
          <a:xfrm>
            <a:off x="9284927" y="4079023"/>
            <a:ext cx="1104027" cy="987933"/>
          </a:xfrm>
          <a:prstGeom prst="rect">
            <a:avLst/>
          </a:prstGeom>
        </p:spPr>
      </p:pic>
    </p:spTree>
    <p:extLst>
      <p:ext uri="{BB962C8B-B14F-4D97-AF65-F5344CB8AC3E}">
        <p14:creationId xmlns:p14="http://schemas.microsoft.com/office/powerpoint/2010/main" val="3905066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5695841" y="620962"/>
            <a:ext cx="6199070" cy="5457621"/>
          </a:xfrm>
        </p:spPr>
        <p:txBody>
          <a:bodyPr>
            <a:normAutofit fontScale="47500" lnSpcReduction="20000"/>
          </a:bodyPr>
          <a:lstStyle/>
          <a:p>
            <a:r>
              <a:rPr lang="sl-SI" sz="5100" dirty="0">
                <a:solidFill>
                  <a:srgbClr val="003150"/>
                </a:solidFill>
              </a:rPr>
              <a:t>Kaj je osebna zbirna mapa</a:t>
            </a:r>
          </a:p>
          <a:p>
            <a:r>
              <a:rPr lang="sl-SI" sz="5100" dirty="0">
                <a:solidFill>
                  <a:srgbClr val="003150"/>
                </a:solidFill>
              </a:rPr>
              <a:t>Kaj pravi zakonodaja</a:t>
            </a:r>
          </a:p>
          <a:p>
            <a:r>
              <a:rPr lang="sl-SI" sz="5100" dirty="0">
                <a:solidFill>
                  <a:srgbClr val="003150"/>
                </a:solidFill>
              </a:rPr>
              <a:t>Dokazila</a:t>
            </a:r>
          </a:p>
          <a:p>
            <a:r>
              <a:rPr lang="sl-SI" sz="5100" dirty="0">
                <a:solidFill>
                  <a:srgbClr val="003150"/>
                </a:solidFill>
              </a:rPr>
              <a:t>Kako je sestavljena</a:t>
            </a:r>
          </a:p>
          <a:p>
            <a:r>
              <a:rPr lang="sl-SI" sz="5100" dirty="0">
                <a:solidFill>
                  <a:srgbClr val="003150"/>
                </a:solidFill>
              </a:rPr>
              <a:t>Svetovanje kandidatu pri pripravi osebne zbirne mape</a:t>
            </a:r>
          </a:p>
          <a:p>
            <a:r>
              <a:rPr lang="sl-SI" sz="5100" dirty="0">
                <a:solidFill>
                  <a:srgbClr val="003150"/>
                </a:solidFill>
              </a:rPr>
              <a:t>Postopek vrednotenja osebne zbirne mape</a:t>
            </a:r>
          </a:p>
          <a:p>
            <a:r>
              <a:rPr lang="sl-SI" sz="5100" dirty="0">
                <a:solidFill>
                  <a:srgbClr val="003150"/>
                </a:solidFill>
              </a:rPr>
              <a:t>Priprava zapisnika za vrednotenje osebne zbirne mape in drugih dokumentov postopka certificiranja</a:t>
            </a:r>
          </a:p>
          <a:p>
            <a:endParaRPr lang="sl-SI" dirty="0"/>
          </a:p>
          <a:p>
            <a:endParaRPr lang="sl-SI" dirty="0"/>
          </a:p>
        </p:txBody>
      </p:sp>
      <p:pic>
        <p:nvPicPr>
          <p:cNvPr id="4" name="Picture 647">
            <a:extLst>
              <a:ext uri="{FF2B5EF4-FFF2-40B4-BE49-F238E27FC236}">
                <a16:creationId xmlns:a16="http://schemas.microsoft.com/office/drawing/2014/main" id="{24E54EF1-BA30-4D9F-9DCD-D8404D7E4852}"/>
              </a:ext>
            </a:extLst>
          </p:cNvPr>
          <p:cNvPicPr/>
          <p:nvPr/>
        </p:nvPicPr>
        <p:blipFill>
          <a:blip r:embed="rId2"/>
          <a:stretch>
            <a:fillRect/>
          </a:stretch>
        </p:blipFill>
        <p:spPr>
          <a:xfrm>
            <a:off x="293914" y="620961"/>
            <a:ext cx="5127172" cy="4653167"/>
          </a:xfrm>
          <a:prstGeom prst="rect">
            <a:avLst/>
          </a:prstGeom>
        </p:spPr>
      </p:pic>
    </p:spTree>
    <p:extLst>
      <p:ext uri="{BB962C8B-B14F-4D97-AF65-F5344CB8AC3E}">
        <p14:creationId xmlns:p14="http://schemas.microsoft.com/office/powerpoint/2010/main" val="1329229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3FC54E45-6880-4D7D-A57B-8D158825EA30}"/>
              </a:ext>
            </a:extLst>
          </p:cNvPr>
          <p:cNvSpPr>
            <a:spLocks noGrp="1"/>
          </p:cNvSpPr>
          <p:nvPr>
            <p:ph type="title"/>
          </p:nvPr>
        </p:nvSpPr>
        <p:spPr/>
        <p:txBody>
          <a:bodyPr>
            <a:normAutofit fontScale="90000"/>
          </a:bodyPr>
          <a:lstStyle/>
          <a:p>
            <a:r>
              <a:rPr lang="sl-SI" dirty="0"/>
              <a:t>VREDNOTENJE OSEBNE ZBIRNE MAPE- POTRJEVANJE</a:t>
            </a:r>
          </a:p>
        </p:txBody>
      </p:sp>
      <p:sp>
        <p:nvSpPr>
          <p:cNvPr id="5" name="Označba mesta vsebine 4">
            <a:extLst>
              <a:ext uri="{FF2B5EF4-FFF2-40B4-BE49-F238E27FC236}">
                <a16:creationId xmlns:a16="http://schemas.microsoft.com/office/drawing/2014/main" id="{C3555866-6A06-4B60-8690-C06B3EEBE910}"/>
              </a:ext>
            </a:extLst>
          </p:cNvPr>
          <p:cNvSpPr>
            <a:spLocks noGrp="1"/>
          </p:cNvSpPr>
          <p:nvPr>
            <p:ph idx="1"/>
          </p:nvPr>
        </p:nvSpPr>
        <p:spPr>
          <a:xfrm>
            <a:off x="657725" y="1523460"/>
            <a:ext cx="9015663" cy="4492330"/>
          </a:xfrm>
          <a:ln w="12700">
            <a:solidFill>
              <a:srgbClr val="EC7A08"/>
            </a:solidFill>
          </a:ln>
        </p:spPr>
        <p:txBody>
          <a:bodyPr vert="horz" lIns="91440" tIns="45720" rIns="91440" bIns="45720" rtlCol="0">
            <a:normAutofit lnSpcReduction="10000"/>
          </a:bodyPr>
          <a:lstStyle/>
          <a:p>
            <a:pPr marL="0" indent="0">
              <a:buNone/>
            </a:pPr>
            <a:r>
              <a:rPr lang="sl-SI" sz="2600" b="1" dirty="0">
                <a:solidFill>
                  <a:srgbClr val="002060"/>
                </a:solidFill>
              </a:rPr>
              <a:t>Kriteriji </a:t>
            </a:r>
            <a:r>
              <a:rPr lang="sl-SI" sz="2600" b="1" dirty="0">
                <a:solidFill>
                  <a:srgbClr val="EC7A08"/>
                </a:solidFill>
              </a:rPr>
              <a:t>za presojo posameznega dokumenta </a:t>
            </a:r>
            <a:r>
              <a:rPr lang="sl-SI" sz="2600" b="1" dirty="0">
                <a:solidFill>
                  <a:srgbClr val="002060"/>
                </a:solidFill>
              </a:rPr>
              <a:t>v zbirni mapi: </a:t>
            </a:r>
          </a:p>
          <a:p>
            <a:pPr marL="0" indent="0">
              <a:buNone/>
            </a:pPr>
            <a:r>
              <a:rPr lang="sl-SI" sz="2600" dirty="0">
                <a:solidFill>
                  <a:srgbClr val="002060"/>
                </a:solidFill>
              </a:rPr>
              <a:t>1. Presoja dokazil s katerimi kandidat dokazuje posebne pogoje (točko 2.2)</a:t>
            </a:r>
          </a:p>
          <a:p>
            <a:pPr marL="0" indent="0">
              <a:buNone/>
            </a:pPr>
            <a:r>
              <a:rPr lang="sl-SI" sz="2600" b="1" dirty="0">
                <a:solidFill>
                  <a:srgbClr val="002060"/>
                </a:solidFill>
              </a:rPr>
              <a:t> verodostojnost, ustreznost</a:t>
            </a:r>
          </a:p>
          <a:p>
            <a:pPr marL="0" indent="0">
              <a:buNone/>
            </a:pPr>
            <a:r>
              <a:rPr lang="sl-SI" sz="2600" dirty="0">
                <a:solidFill>
                  <a:srgbClr val="002060"/>
                </a:solidFill>
              </a:rPr>
              <a:t>2. presoja dokazil s katerimi kandidat dokazuje usposobljenost</a:t>
            </a:r>
          </a:p>
          <a:p>
            <a:pPr marL="0" indent="0">
              <a:buNone/>
            </a:pPr>
            <a:r>
              <a:rPr lang="sl-SI" sz="2600" b="1" dirty="0">
                <a:solidFill>
                  <a:srgbClr val="002060"/>
                </a:solidFill>
              </a:rPr>
              <a:t>verodostojnost, veljavnost, ustreznost</a:t>
            </a:r>
          </a:p>
          <a:p>
            <a:pPr marL="0" indent="0">
              <a:buNone/>
            </a:pPr>
            <a:endParaRPr lang="sl-SI" sz="2600" b="1" dirty="0">
              <a:solidFill>
                <a:srgbClr val="002060"/>
              </a:solidFill>
            </a:endParaRPr>
          </a:p>
        </p:txBody>
      </p:sp>
      <p:sp>
        <p:nvSpPr>
          <p:cNvPr id="7" name="Pravokotnik 6">
            <a:extLst>
              <a:ext uri="{FF2B5EF4-FFF2-40B4-BE49-F238E27FC236}">
                <a16:creationId xmlns:a16="http://schemas.microsoft.com/office/drawing/2014/main" id="{4E15540E-A218-485C-8BB8-B09663775960}"/>
              </a:ext>
            </a:extLst>
          </p:cNvPr>
          <p:cNvSpPr/>
          <p:nvPr/>
        </p:nvSpPr>
        <p:spPr>
          <a:xfrm>
            <a:off x="657725" y="1523460"/>
            <a:ext cx="9015664" cy="4492330"/>
          </a:xfrm>
          <a:prstGeom prst="rect">
            <a:avLst/>
          </a:prstGeom>
          <a:noFill/>
          <a:ln w="12700">
            <a:solidFill>
              <a:srgbClr val="EC7A0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891912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48641" y="113212"/>
            <a:ext cx="10799373" cy="548640"/>
          </a:xfrm>
        </p:spPr>
        <p:txBody>
          <a:bodyPr>
            <a:normAutofit fontScale="90000"/>
          </a:bodyPr>
          <a:lstStyle/>
          <a:p>
            <a:br>
              <a:rPr lang="sl-SI" dirty="0"/>
            </a:br>
            <a:r>
              <a:rPr lang="sl-SI" dirty="0"/>
              <a:t>Verodostojnost</a:t>
            </a:r>
            <a:br>
              <a:rPr lang="sl-SI" dirty="0"/>
            </a:br>
            <a:endParaRPr lang="en-US" dirty="0"/>
          </a:p>
        </p:txBody>
      </p:sp>
      <p:sp>
        <p:nvSpPr>
          <p:cNvPr id="46083" name="Rectangle 3"/>
          <p:cNvSpPr>
            <a:spLocks noGrp="1" noChangeArrowheads="1"/>
          </p:cNvSpPr>
          <p:nvPr>
            <p:ph type="body" idx="1"/>
          </p:nvPr>
        </p:nvSpPr>
        <p:spPr>
          <a:xfrm>
            <a:off x="548641" y="888274"/>
            <a:ext cx="4209339" cy="5342045"/>
          </a:xfrm>
        </p:spPr>
        <p:txBody>
          <a:bodyPr>
            <a:normAutofit fontScale="62500" lnSpcReduction="20000"/>
          </a:bodyPr>
          <a:lstStyle/>
          <a:p>
            <a:pPr marL="0" indent="0">
              <a:buNone/>
            </a:pPr>
            <a:r>
              <a:rPr lang="sl-SI" sz="4400" b="1" dirty="0">
                <a:solidFill>
                  <a:srgbClr val="EC7A08"/>
                </a:solidFill>
              </a:rPr>
              <a:t>UGOTAVLJAMO </a:t>
            </a:r>
          </a:p>
          <a:p>
            <a:r>
              <a:rPr lang="sl-SI" sz="4400" b="1" dirty="0">
                <a:solidFill>
                  <a:srgbClr val="EC7A08"/>
                </a:solidFill>
              </a:rPr>
              <a:t>ALI SE DOKAZILA NANAŠAJO NA KANDIDATA</a:t>
            </a:r>
          </a:p>
          <a:p>
            <a:r>
              <a:rPr lang="sl-SI" sz="4400" b="1" dirty="0">
                <a:solidFill>
                  <a:srgbClr val="EC7A08"/>
                </a:solidFill>
              </a:rPr>
              <a:t>ALI JE IZDELEK RES KANDIDATOVO DELO </a:t>
            </a:r>
          </a:p>
          <a:p>
            <a:r>
              <a:rPr lang="sl-SI" sz="4400" b="1" dirty="0">
                <a:solidFill>
                  <a:srgbClr val="EC7A08"/>
                </a:solidFill>
              </a:rPr>
              <a:t>ALI JE IZDAJATELJ DOKAZILA VERODOSTOJEN</a:t>
            </a:r>
          </a:p>
          <a:p>
            <a:pPr marL="0" indent="0">
              <a:buNone/>
            </a:pPr>
            <a:endParaRPr lang="sl-SI" sz="4400" b="1" dirty="0">
              <a:solidFill>
                <a:srgbClr val="003150"/>
              </a:solidFill>
            </a:endParaRPr>
          </a:p>
          <a:p>
            <a:endParaRPr lang="sl-SI" dirty="0"/>
          </a:p>
          <a:p>
            <a:endParaRPr lang="sl-SI" dirty="0"/>
          </a:p>
        </p:txBody>
      </p:sp>
      <p:sp>
        <p:nvSpPr>
          <p:cNvPr id="4" name="Rectangle 3">
            <a:extLst>
              <a:ext uri="{FF2B5EF4-FFF2-40B4-BE49-F238E27FC236}">
                <a16:creationId xmlns:a16="http://schemas.microsoft.com/office/drawing/2014/main" id="{602162CE-B597-47DC-9F33-82CA1462AD8F}"/>
              </a:ext>
            </a:extLst>
          </p:cNvPr>
          <p:cNvSpPr txBox="1">
            <a:spLocks noChangeArrowheads="1"/>
          </p:cNvSpPr>
          <p:nvPr/>
        </p:nvSpPr>
        <p:spPr>
          <a:xfrm>
            <a:off x="4943959" y="170485"/>
            <a:ext cx="6696225" cy="6075334"/>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lnSpc>
                <a:spcPct val="130000"/>
              </a:lnSpc>
              <a:spcBef>
                <a:spcPct val="20000"/>
              </a:spcBef>
              <a:buFont typeface="Lucida Grande"/>
              <a:buChar char="-"/>
              <a:defRPr sz="2800" kern="1200">
                <a:solidFill>
                  <a:schemeClr val="tx1"/>
                </a:solidFill>
                <a:latin typeface="+mn-lt"/>
                <a:ea typeface="+mn-ea"/>
                <a:cs typeface="+mn-cs"/>
              </a:defRPr>
            </a:lvl1pPr>
            <a:lvl2pPr marL="742950" indent="-285750" algn="l" defTabSz="457200" rtl="0" eaLnBrk="1" latinLnBrk="0" hangingPunct="1">
              <a:lnSpc>
                <a:spcPct val="130000"/>
              </a:lnSpc>
              <a:spcBef>
                <a:spcPct val="20000"/>
              </a:spcBef>
              <a:buFont typeface="Lucida Grande"/>
              <a:buChar char="-"/>
              <a:defRPr sz="2400" kern="1200">
                <a:solidFill>
                  <a:schemeClr val="tx1"/>
                </a:solidFill>
                <a:latin typeface="+mn-lt"/>
                <a:ea typeface="+mn-ea"/>
                <a:cs typeface="+mn-cs"/>
              </a:defRPr>
            </a:lvl2pPr>
            <a:lvl3pPr marL="1143000" indent="-228600" algn="l" defTabSz="457200" rtl="0" eaLnBrk="1" latinLnBrk="0" hangingPunct="1">
              <a:lnSpc>
                <a:spcPct val="130000"/>
              </a:lnSpc>
              <a:spcBef>
                <a:spcPct val="20000"/>
              </a:spcBef>
              <a:buFont typeface="Lucida Grande"/>
              <a:buChar char="-"/>
              <a:defRPr sz="2000" kern="1200">
                <a:solidFill>
                  <a:schemeClr val="tx1"/>
                </a:solidFill>
                <a:latin typeface="+mn-lt"/>
                <a:ea typeface="+mn-ea"/>
                <a:cs typeface="+mn-cs"/>
              </a:defRPr>
            </a:lvl3pPr>
            <a:lvl4pPr marL="1600200" indent="-228600" algn="l" defTabSz="457200" rtl="0" eaLnBrk="1" latinLnBrk="0" hangingPunct="1">
              <a:lnSpc>
                <a:spcPct val="130000"/>
              </a:lnSpc>
              <a:spcBef>
                <a:spcPct val="20000"/>
              </a:spcBef>
              <a:buFont typeface="Lucida Grande"/>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Lucida Grande"/>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endParaRPr lang="sl-SI" sz="4400" b="1" dirty="0">
              <a:solidFill>
                <a:srgbClr val="003150"/>
              </a:solidFill>
            </a:endParaRPr>
          </a:p>
          <a:p>
            <a:r>
              <a:rPr lang="sl-SI" sz="5600" dirty="0">
                <a:solidFill>
                  <a:srgbClr val="003150"/>
                </a:solidFill>
              </a:rPr>
              <a:t>na podlagi podatkov, ki jih dokument vsebuje</a:t>
            </a:r>
          </a:p>
          <a:p>
            <a:pPr lvl="1">
              <a:buFont typeface="Arial" panose="020B0604020202020204" pitchFamily="34" charset="0"/>
              <a:buChar char="•"/>
            </a:pPr>
            <a:r>
              <a:rPr lang="sl-SI" sz="5600" dirty="0">
                <a:solidFill>
                  <a:srgbClr val="003150"/>
                </a:solidFill>
              </a:rPr>
              <a:t>dopisi pravnih oseb imajo lahko natisnjeno uradno glavo podjetja s podatki o podjetju</a:t>
            </a:r>
          </a:p>
          <a:p>
            <a:pPr lvl="1">
              <a:buFont typeface="Arial" panose="020B0604020202020204" pitchFamily="34" charset="0"/>
              <a:buChar char="•"/>
            </a:pPr>
            <a:r>
              <a:rPr lang="sl-SI" sz="5600" dirty="0">
                <a:solidFill>
                  <a:srgbClr val="003150"/>
                </a:solidFill>
              </a:rPr>
              <a:t>dopisi državnih inštitucij imajo žig</a:t>
            </a:r>
          </a:p>
          <a:p>
            <a:pPr lvl="1">
              <a:buFont typeface="Arial" panose="020B0604020202020204" pitchFamily="34" charset="0"/>
              <a:buChar char="•"/>
            </a:pPr>
            <a:r>
              <a:rPr lang="sl-SI" sz="5600" dirty="0">
                <a:solidFill>
                  <a:srgbClr val="003150"/>
                </a:solidFill>
              </a:rPr>
              <a:t>dopisi imajo jasno berljiv podpis, številko dopisa in datum izdaje dokumenta</a:t>
            </a:r>
          </a:p>
          <a:p>
            <a:pPr lvl="1">
              <a:buFont typeface="Arial" panose="020B0604020202020204" pitchFamily="34" charset="0"/>
              <a:buChar char="•"/>
            </a:pPr>
            <a:r>
              <a:rPr lang="sl-SI" sz="5600" dirty="0">
                <a:solidFill>
                  <a:srgbClr val="003150"/>
                </a:solidFill>
              </a:rPr>
              <a:t>referenčno pismo zaželeno, da so v njem tudi kontaktni podatki osebe, ki v primeru dvoma lahko potrdi verodostojnost dokumenta</a:t>
            </a:r>
          </a:p>
          <a:p>
            <a:endParaRPr lang="sl-SI" sz="5600" dirty="0">
              <a:solidFill>
                <a:srgbClr val="003150"/>
              </a:solidFill>
            </a:endParaRPr>
          </a:p>
          <a:p>
            <a:r>
              <a:rPr lang="sl-SI" sz="5600" dirty="0">
                <a:solidFill>
                  <a:srgbClr val="003150"/>
                </a:solidFill>
              </a:rPr>
              <a:t>na potrdilih o usposabljanjih potrebujemo:</a:t>
            </a:r>
          </a:p>
          <a:p>
            <a:pPr lvl="1">
              <a:buFont typeface="Arial" panose="020B0604020202020204" pitchFamily="34" charset="0"/>
              <a:buChar char="•"/>
            </a:pPr>
            <a:r>
              <a:rPr lang="sl-SI" sz="5600" dirty="0">
                <a:solidFill>
                  <a:srgbClr val="003150"/>
                </a:solidFill>
              </a:rPr>
              <a:t>podatke o inštituciji, ki je potrdilo izdala</a:t>
            </a:r>
          </a:p>
          <a:p>
            <a:pPr lvl="1">
              <a:buFont typeface="Arial" panose="020B0604020202020204" pitchFamily="34" charset="0"/>
              <a:buChar char="•"/>
            </a:pPr>
            <a:r>
              <a:rPr lang="sl-SI" sz="5600" dirty="0">
                <a:solidFill>
                  <a:srgbClr val="003150"/>
                </a:solidFill>
              </a:rPr>
              <a:t>podatke o kandidatu, ki mu je bilo potrdilo izdano (ime in priimek in vsaj še en podatek, ki se veže nanj, npr. rojstni datum)</a:t>
            </a:r>
          </a:p>
          <a:p>
            <a:pPr lvl="1">
              <a:buFont typeface="Arial" panose="020B0604020202020204" pitchFamily="34" charset="0"/>
              <a:buChar char="•"/>
            </a:pPr>
            <a:r>
              <a:rPr lang="sl-SI" sz="5600" dirty="0">
                <a:solidFill>
                  <a:srgbClr val="003150"/>
                </a:solidFill>
              </a:rPr>
              <a:t>podpis odgovorne osebe v inštituciji</a:t>
            </a:r>
          </a:p>
          <a:p>
            <a:pPr marL="0" indent="0">
              <a:buFont typeface="Lucida Grande"/>
              <a:buNone/>
            </a:pPr>
            <a:r>
              <a:rPr lang="sl-SI" sz="5600" dirty="0">
                <a:solidFill>
                  <a:srgbClr val="003150"/>
                </a:solidFill>
              </a:rPr>
              <a:t> </a:t>
            </a:r>
          </a:p>
          <a:p>
            <a:r>
              <a:rPr lang="sl-SI" sz="5600" dirty="0">
                <a:solidFill>
                  <a:srgbClr val="003150"/>
                </a:solidFill>
              </a:rPr>
              <a:t>članki ali drugi tiskani dokumenti</a:t>
            </a:r>
          </a:p>
          <a:p>
            <a:pPr lvl="1">
              <a:buFont typeface="Arial" panose="020B0604020202020204" pitchFamily="34" charset="0"/>
              <a:buChar char="•"/>
            </a:pPr>
            <a:r>
              <a:rPr lang="sl-SI" sz="5600" dirty="0">
                <a:solidFill>
                  <a:srgbClr val="003150"/>
                </a:solidFill>
              </a:rPr>
              <a:t>kje so bili izdani in kdaj</a:t>
            </a:r>
          </a:p>
          <a:p>
            <a:pPr marL="0" indent="0">
              <a:buFont typeface="Lucida Grande"/>
              <a:buNone/>
            </a:pPr>
            <a:r>
              <a:rPr lang="sl-SI" sz="5600" dirty="0">
                <a:solidFill>
                  <a:srgbClr val="003150"/>
                </a:solidFill>
              </a:rPr>
              <a:t> </a:t>
            </a:r>
          </a:p>
          <a:p>
            <a:pPr marL="0" indent="0">
              <a:buFont typeface="Lucida Grande"/>
              <a:buNone/>
            </a:pPr>
            <a:r>
              <a:rPr lang="sl-SI" sz="5600" dirty="0">
                <a:solidFill>
                  <a:srgbClr val="003150"/>
                </a:solidFill>
              </a:rPr>
              <a:t>Svetovalec, ki pomaga kandidatu pri sestavi osebne zbirne mape lahko na kopije uradnih  dokumentov, zapiše zaznamek »kopija je enaka originalu« in se poleg podpiše, če mu je kandidat prinesel na ogled tudi original tega uradnega dokumenta.</a:t>
            </a:r>
          </a:p>
          <a:p>
            <a:endParaRPr lang="sl-SI" dirty="0"/>
          </a:p>
          <a:p>
            <a:endParaRPr lang="sl-SI" dirty="0"/>
          </a:p>
        </p:txBody>
      </p:sp>
    </p:spTree>
    <p:extLst>
      <p:ext uri="{BB962C8B-B14F-4D97-AF65-F5344CB8AC3E}">
        <p14:creationId xmlns:p14="http://schemas.microsoft.com/office/powerpoint/2010/main" val="1815834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856401" y="380460"/>
            <a:ext cx="10491613" cy="786546"/>
          </a:xfrm>
        </p:spPr>
        <p:txBody>
          <a:bodyPr>
            <a:normAutofit fontScale="90000"/>
          </a:bodyPr>
          <a:lstStyle/>
          <a:p>
            <a:br>
              <a:rPr lang="sl-SI" dirty="0"/>
            </a:br>
            <a:r>
              <a:rPr lang="sl-SI" dirty="0"/>
              <a:t>Veljavnost</a:t>
            </a:r>
            <a:br>
              <a:rPr lang="sl-SI" dirty="0">
                <a:hlinkClick r:id="rId3" action="ppaction://hlinksldjump"/>
              </a:rPr>
            </a:br>
            <a:endParaRPr lang="en-US" dirty="0"/>
          </a:p>
        </p:txBody>
      </p:sp>
      <p:sp>
        <p:nvSpPr>
          <p:cNvPr id="48131" name="Rectangle 3"/>
          <p:cNvSpPr>
            <a:spLocks noGrp="1" noChangeArrowheads="1"/>
          </p:cNvSpPr>
          <p:nvPr>
            <p:ph type="body" idx="1"/>
          </p:nvPr>
        </p:nvSpPr>
        <p:spPr>
          <a:xfrm>
            <a:off x="856401" y="1065229"/>
            <a:ext cx="3917077" cy="5412311"/>
          </a:xfrm>
        </p:spPr>
        <p:txBody>
          <a:bodyPr>
            <a:normAutofit lnSpcReduction="10000"/>
          </a:bodyPr>
          <a:lstStyle/>
          <a:p>
            <a:pPr marL="0" indent="0">
              <a:buNone/>
            </a:pPr>
            <a:r>
              <a:rPr lang="sl-SI" sz="3400" b="1" dirty="0">
                <a:solidFill>
                  <a:srgbClr val="EC7A08"/>
                </a:solidFill>
              </a:rPr>
              <a:t>-DOKAZILA SO ŠE VEDNO VELJAVNA </a:t>
            </a:r>
          </a:p>
          <a:p>
            <a:pPr marL="0" indent="0">
              <a:buNone/>
            </a:pPr>
            <a:r>
              <a:rPr lang="sl-SI" sz="3400" b="1" dirty="0">
                <a:solidFill>
                  <a:srgbClr val="EC7A08"/>
                </a:solidFill>
              </a:rPr>
              <a:t>-DOKAZILA NISO ZASTARALA</a:t>
            </a:r>
            <a:r>
              <a:rPr lang="sl-SI" dirty="0"/>
              <a:t> </a:t>
            </a:r>
          </a:p>
          <a:p>
            <a:pPr marL="0" indent="0">
              <a:buNone/>
            </a:pPr>
            <a:r>
              <a:rPr lang="sl-SI" sz="3400" b="1" dirty="0">
                <a:solidFill>
                  <a:srgbClr val="EC7A08"/>
                </a:solidFill>
              </a:rPr>
              <a:t>-DOKAZILO IMA TRAJNO VELJAVNOST</a:t>
            </a:r>
          </a:p>
          <a:p>
            <a:endParaRPr lang="sl-SI" dirty="0"/>
          </a:p>
        </p:txBody>
      </p:sp>
      <p:sp>
        <p:nvSpPr>
          <p:cNvPr id="5" name="Rectangle 3">
            <a:extLst>
              <a:ext uri="{FF2B5EF4-FFF2-40B4-BE49-F238E27FC236}">
                <a16:creationId xmlns:a16="http://schemas.microsoft.com/office/drawing/2014/main" id="{DD143E43-4462-439B-BD38-E7553DBDC401}"/>
              </a:ext>
            </a:extLst>
          </p:cNvPr>
          <p:cNvSpPr txBox="1">
            <a:spLocks noChangeArrowheads="1"/>
          </p:cNvSpPr>
          <p:nvPr/>
        </p:nvSpPr>
        <p:spPr>
          <a:xfrm>
            <a:off x="4510007" y="573437"/>
            <a:ext cx="6958739" cy="6075336"/>
          </a:xfrm>
          <a:prstGeom prst="rect">
            <a:avLst/>
          </a:prstGeom>
        </p:spPr>
        <p:txBody>
          <a:bodyPr vert="horz" lIns="91440" tIns="45720" rIns="91440" bIns="45720" rtlCol="0">
            <a:noAutofit/>
          </a:bodyPr>
          <a:lstStyle>
            <a:lvl1pPr marL="342900" indent="-342900" algn="l" defTabSz="457200" rtl="0" eaLnBrk="1" latinLnBrk="0" hangingPunct="1">
              <a:lnSpc>
                <a:spcPct val="130000"/>
              </a:lnSpc>
              <a:spcBef>
                <a:spcPct val="20000"/>
              </a:spcBef>
              <a:buFont typeface="Lucida Grande"/>
              <a:buChar char="-"/>
              <a:defRPr sz="2800" kern="1200">
                <a:solidFill>
                  <a:schemeClr val="tx1"/>
                </a:solidFill>
                <a:latin typeface="+mn-lt"/>
                <a:ea typeface="+mn-ea"/>
                <a:cs typeface="+mn-cs"/>
              </a:defRPr>
            </a:lvl1pPr>
            <a:lvl2pPr marL="742950" indent="-285750" algn="l" defTabSz="457200" rtl="0" eaLnBrk="1" latinLnBrk="0" hangingPunct="1">
              <a:lnSpc>
                <a:spcPct val="130000"/>
              </a:lnSpc>
              <a:spcBef>
                <a:spcPct val="20000"/>
              </a:spcBef>
              <a:buFont typeface="Lucida Grande"/>
              <a:buChar char="-"/>
              <a:defRPr sz="2400" kern="1200">
                <a:solidFill>
                  <a:schemeClr val="tx1"/>
                </a:solidFill>
                <a:latin typeface="+mn-lt"/>
                <a:ea typeface="+mn-ea"/>
                <a:cs typeface="+mn-cs"/>
              </a:defRPr>
            </a:lvl2pPr>
            <a:lvl3pPr marL="1143000" indent="-228600" algn="l" defTabSz="457200" rtl="0" eaLnBrk="1" latinLnBrk="0" hangingPunct="1">
              <a:lnSpc>
                <a:spcPct val="130000"/>
              </a:lnSpc>
              <a:spcBef>
                <a:spcPct val="20000"/>
              </a:spcBef>
              <a:buFont typeface="Lucida Grande"/>
              <a:buChar char="-"/>
              <a:defRPr sz="2000" kern="1200">
                <a:solidFill>
                  <a:schemeClr val="tx1"/>
                </a:solidFill>
                <a:latin typeface="+mn-lt"/>
                <a:ea typeface="+mn-ea"/>
                <a:cs typeface="+mn-cs"/>
              </a:defRPr>
            </a:lvl3pPr>
            <a:lvl4pPr marL="1600200" indent="-228600" algn="l" defTabSz="457200" rtl="0" eaLnBrk="1" latinLnBrk="0" hangingPunct="1">
              <a:lnSpc>
                <a:spcPct val="130000"/>
              </a:lnSpc>
              <a:spcBef>
                <a:spcPct val="20000"/>
              </a:spcBef>
              <a:buFont typeface="Lucida Grande"/>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Lucida Grande"/>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sl-SI" sz="1400" dirty="0">
                <a:solidFill>
                  <a:srgbClr val="003150"/>
                </a:solidFill>
              </a:rPr>
              <a:t>Znanje, ki ga posameznik ima,  je še vedno uporabno in posameznik je na podlagi usvojenega znanja, sposoben zastavljeno nalogo ustrezno opraviti.</a:t>
            </a:r>
          </a:p>
          <a:p>
            <a:pPr marL="0" indent="0">
              <a:buFont typeface="Lucida Grande"/>
              <a:buNone/>
            </a:pPr>
            <a:r>
              <a:rPr lang="en-US" sz="1400" dirty="0">
                <a:solidFill>
                  <a:srgbClr val="003150"/>
                </a:solidFill>
              </a:rPr>
              <a:t> </a:t>
            </a:r>
            <a:endParaRPr lang="sl-SI" sz="1400" dirty="0">
              <a:solidFill>
                <a:srgbClr val="003150"/>
              </a:solidFill>
            </a:endParaRPr>
          </a:p>
          <a:p>
            <a:pPr marL="0" indent="0">
              <a:buFont typeface="Lucida Grande"/>
              <a:buNone/>
            </a:pPr>
            <a:r>
              <a:rPr lang="sl-SI" sz="1400" dirty="0">
                <a:solidFill>
                  <a:srgbClr val="003150"/>
                </a:solidFill>
              </a:rPr>
              <a:t>Dokazila in izdelke se presoja tudi glede na trenutno delo kandidata. </a:t>
            </a:r>
          </a:p>
          <a:p>
            <a:pPr marL="0" indent="0">
              <a:buFont typeface="Lucida Grande"/>
              <a:buNone/>
            </a:pPr>
            <a:r>
              <a:rPr lang="sl-SI" sz="1400" dirty="0">
                <a:solidFill>
                  <a:srgbClr val="003150"/>
                </a:solidFill>
              </a:rPr>
              <a:t>Aktualna dokazila in  življenjepis podpirata dokazila, ki so starejšega datuma in sicer tako, da še vedno opravlja ta konkretna dela. </a:t>
            </a:r>
          </a:p>
          <a:p>
            <a:pPr marL="0" indent="0">
              <a:buFont typeface="Lucida Grande"/>
              <a:buNone/>
            </a:pPr>
            <a:r>
              <a:rPr lang="sl-SI" sz="1400" dirty="0">
                <a:solidFill>
                  <a:srgbClr val="003150"/>
                </a:solidFill>
              </a:rPr>
              <a:t>Predvsem je potrebno obravnavati vsakega kandidata posebej in v kontekstu celotne osebne zbirne mape presojati veljavnost dokazil. </a:t>
            </a:r>
          </a:p>
          <a:p>
            <a:pPr marL="0" indent="0">
              <a:buFont typeface="Lucida Grande"/>
              <a:buNone/>
            </a:pPr>
            <a:r>
              <a:rPr lang="sl-SI" sz="1400" b="1" dirty="0">
                <a:solidFill>
                  <a:srgbClr val="003150"/>
                </a:solidFill>
              </a:rPr>
              <a:t>Pri dokazilih</a:t>
            </a:r>
            <a:r>
              <a:rPr lang="sl-SI" sz="1400" dirty="0">
                <a:solidFill>
                  <a:srgbClr val="003150"/>
                </a:solidFill>
              </a:rPr>
              <a:t>, ki so formalne narave, torej </a:t>
            </a:r>
            <a:r>
              <a:rPr lang="sl-SI" sz="1400" b="1" dirty="0">
                <a:solidFill>
                  <a:srgbClr val="003150"/>
                </a:solidFill>
              </a:rPr>
              <a:t>s katerimi je kandidat pridobil izobrazbo </a:t>
            </a:r>
            <a:r>
              <a:rPr lang="sl-SI" sz="1400" dirty="0">
                <a:solidFill>
                  <a:srgbClr val="003150"/>
                </a:solidFill>
              </a:rPr>
              <a:t>(spričevala, diplome) ali dokazili s katerimi mu je bila </a:t>
            </a:r>
            <a:r>
              <a:rPr lang="sl-SI" sz="1400" b="1" dirty="0">
                <a:solidFill>
                  <a:srgbClr val="003150"/>
                </a:solidFill>
              </a:rPr>
              <a:t>priznana raven kvalifikacije </a:t>
            </a:r>
            <a:r>
              <a:rPr lang="sl-SI" sz="1400" dirty="0">
                <a:solidFill>
                  <a:srgbClr val="003150"/>
                </a:solidFill>
              </a:rPr>
              <a:t>in s tem </a:t>
            </a:r>
            <a:r>
              <a:rPr lang="sl-SI" sz="1400" b="1" dirty="0">
                <a:solidFill>
                  <a:srgbClr val="003150"/>
                </a:solidFill>
              </a:rPr>
              <a:t>plačilni razred</a:t>
            </a:r>
            <a:r>
              <a:rPr lang="sl-SI" sz="1400" dirty="0">
                <a:solidFill>
                  <a:srgbClr val="003150"/>
                </a:solidFill>
              </a:rPr>
              <a:t> v podjetju, kjer je bil ali je še vedno zaposlen, </a:t>
            </a:r>
            <a:r>
              <a:rPr lang="sl-SI" sz="1400" b="1" dirty="0">
                <a:solidFill>
                  <a:srgbClr val="003150"/>
                </a:solidFill>
              </a:rPr>
              <a:t>ne moremo presojati časovne veljavnosti saj pravice, ki izhajajo iz teh dokazil ne zastarajo.</a:t>
            </a:r>
          </a:p>
          <a:p>
            <a:endParaRPr lang="sl-SI" sz="1400" dirty="0"/>
          </a:p>
          <a:p>
            <a:pPr marL="0" indent="0">
              <a:buFont typeface="Lucida Grande"/>
              <a:buNone/>
            </a:pPr>
            <a:r>
              <a:rPr lang="sl-SI" sz="1400" b="1" dirty="0">
                <a:solidFill>
                  <a:srgbClr val="003150"/>
                </a:solidFill>
              </a:rPr>
              <a:t>Veljavnost se oceni z:</a:t>
            </a:r>
          </a:p>
          <a:p>
            <a:pPr marL="0" indent="0">
              <a:buFont typeface="Lucida Grande"/>
              <a:buNone/>
            </a:pPr>
            <a:endParaRPr lang="sl-SI" sz="1400" dirty="0">
              <a:solidFill>
                <a:srgbClr val="003150"/>
              </a:solidFill>
            </a:endParaRPr>
          </a:p>
          <a:p>
            <a:r>
              <a:rPr lang="sl-SI" sz="1400" b="1" dirty="0">
                <a:solidFill>
                  <a:srgbClr val="003150"/>
                </a:solidFill>
              </a:rPr>
              <a:t>DA </a:t>
            </a:r>
            <a:r>
              <a:rPr lang="sl-SI" sz="1400" dirty="0">
                <a:solidFill>
                  <a:srgbClr val="003150"/>
                </a:solidFill>
              </a:rPr>
              <a:t> Dokazilo ima trajno veljavnost ALI dokazilo je še aktualno (dokazila so mlajša od 5 let ali pa so starejša od 5 let in so vezana na stroko, v kateri je kandidat še aktiven )</a:t>
            </a:r>
          </a:p>
          <a:p>
            <a:pPr>
              <a:buFont typeface="Arial" panose="020B0604020202020204" pitchFamily="34" charset="0"/>
              <a:buChar char="•"/>
            </a:pPr>
            <a:r>
              <a:rPr lang="sl-SI" sz="1400" b="1" dirty="0">
                <a:solidFill>
                  <a:srgbClr val="003150"/>
                </a:solidFill>
              </a:rPr>
              <a:t>NE</a:t>
            </a:r>
            <a:endParaRPr lang="sl-SI" sz="1400" dirty="0"/>
          </a:p>
        </p:txBody>
      </p:sp>
    </p:spTree>
    <p:extLst>
      <p:ext uri="{BB962C8B-B14F-4D97-AF65-F5344CB8AC3E}">
        <p14:creationId xmlns:p14="http://schemas.microsoft.com/office/powerpoint/2010/main" val="3182595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840811" y="380460"/>
            <a:ext cx="3731190" cy="618781"/>
          </a:xfrm>
        </p:spPr>
        <p:txBody>
          <a:bodyPr>
            <a:normAutofit fontScale="90000"/>
          </a:bodyPr>
          <a:lstStyle/>
          <a:p>
            <a:r>
              <a:rPr lang="sl-SI" dirty="0"/>
              <a:t>Ustreznost</a:t>
            </a:r>
            <a:r>
              <a:rPr lang="sl-SI" sz="3600" dirty="0"/>
              <a:t>  </a:t>
            </a:r>
            <a:r>
              <a:rPr lang="sl-SI" dirty="0"/>
              <a:t>                </a:t>
            </a:r>
            <a:endParaRPr lang="en-US" dirty="0"/>
          </a:p>
        </p:txBody>
      </p:sp>
      <p:sp>
        <p:nvSpPr>
          <p:cNvPr id="50179" name="Rectangle 3"/>
          <p:cNvSpPr>
            <a:spLocks noGrp="1" noChangeArrowheads="1"/>
          </p:cNvSpPr>
          <p:nvPr>
            <p:ph type="body" idx="1"/>
          </p:nvPr>
        </p:nvSpPr>
        <p:spPr>
          <a:xfrm>
            <a:off x="856402" y="999241"/>
            <a:ext cx="3715598" cy="5478299"/>
          </a:xfrm>
        </p:spPr>
        <p:txBody>
          <a:bodyPr>
            <a:normAutofit fontScale="92500"/>
          </a:bodyPr>
          <a:lstStyle/>
          <a:p>
            <a:pPr marL="0" indent="0">
              <a:buNone/>
            </a:pPr>
            <a:r>
              <a:rPr lang="sl-SI" sz="4000" b="1" dirty="0">
                <a:solidFill>
                  <a:srgbClr val="EC7A08"/>
                </a:solidFill>
              </a:rPr>
              <a:t>V KOLIKŠNI MERI POKRIVA VSEBINO POKLICNEGA STANDARDA ZA POSAMEZNO KVALIFIKACIJO</a:t>
            </a:r>
          </a:p>
          <a:p>
            <a:endParaRPr lang="sl-SI" dirty="0"/>
          </a:p>
          <a:p>
            <a:endParaRPr lang="sl-SI" dirty="0"/>
          </a:p>
        </p:txBody>
      </p:sp>
      <p:sp>
        <p:nvSpPr>
          <p:cNvPr id="5" name="Rectangle 3">
            <a:extLst>
              <a:ext uri="{FF2B5EF4-FFF2-40B4-BE49-F238E27FC236}">
                <a16:creationId xmlns:a16="http://schemas.microsoft.com/office/drawing/2014/main" id="{95D986B0-B21C-4423-9B39-70DCC8F5E490}"/>
              </a:ext>
            </a:extLst>
          </p:cNvPr>
          <p:cNvSpPr txBox="1">
            <a:spLocks noChangeArrowheads="1"/>
          </p:cNvSpPr>
          <p:nvPr/>
        </p:nvSpPr>
        <p:spPr>
          <a:xfrm>
            <a:off x="4897464" y="1766807"/>
            <a:ext cx="6568699" cy="4710733"/>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lnSpc>
                <a:spcPct val="130000"/>
              </a:lnSpc>
              <a:spcBef>
                <a:spcPct val="20000"/>
              </a:spcBef>
              <a:buFont typeface="Lucida Grande"/>
              <a:buChar char="-"/>
              <a:defRPr sz="2800" kern="1200">
                <a:solidFill>
                  <a:schemeClr val="tx1"/>
                </a:solidFill>
                <a:latin typeface="+mn-lt"/>
                <a:ea typeface="+mn-ea"/>
                <a:cs typeface="+mn-cs"/>
              </a:defRPr>
            </a:lvl1pPr>
            <a:lvl2pPr marL="742950" indent="-285750" algn="l" defTabSz="457200" rtl="0" eaLnBrk="1" latinLnBrk="0" hangingPunct="1">
              <a:lnSpc>
                <a:spcPct val="130000"/>
              </a:lnSpc>
              <a:spcBef>
                <a:spcPct val="20000"/>
              </a:spcBef>
              <a:buFont typeface="Lucida Grande"/>
              <a:buChar char="-"/>
              <a:defRPr sz="2400" kern="1200">
                <a:solidFill>
                  <a:schemeClr val="tx1"/>
                </a:solidFill>
                <a:latin typeface="+mn-lt"/>
                <a:ea typeface="+mn-ea"/>
                <a:cs typeface="+mn-cs"/>
              </a:defRPr>
            </a:lvl2pPr>
            <a:lvl3pPr marL="1143000" indent="-228600" algn="l" defTabSz="457200" rtl="0" eaLnBrk="1" latinLnBrk="0" hangingPunct="1">
              <a:lnSpc>
                <a:spcPct val="130000"/>
              </a:lnSpc>
              <a:spcBef>
                <a:spcPct val="20000"/>
              </a:spcBef>
              <a:buFont typeface="Lucida Grande"/>
              <a:buChar char="-"/>
              <a:defRPr sz="2000" kern="1200">
                <a:solidFill>
                  <a:schemeClr val="tx1"/>
                </a:solidFill>
                <a:latin typeface="+mn-lt"/>
                <a:ea typeface="+mn-ea"/>
                <a:cs typeface="+mn-cs"/>
              </a:defRPr>
            </a:lvl3pPr>
            <a:lvl4pPr marL="1600200" indent="-228600" algn="l" defTabSz="457200" rtl="0" eaLnBrk="1" latinLnBrk="0" hangingPunct="1">
              <a:lnSpc>
                <a:spcPct val="130000"/>
              </a:lnSpc>
              <a:spcBef>
                <a:spcPct val="20000"/>
              </a:spcBef>
              <a:buFont typeface="Lucida Grande"/>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Lucida Grande"/>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l-SI" dirty="0"/>
          </a:p>
          <a:p>
            <a:pPr marL="0" indent="0">
              <a:buFont typeface="Lucida Grande"/>
              <a:buNone/>
            </a:pPr>
            <a:r>
              <a:rPr lang="sl-SI" sz="3500" dirty="0">
                <a:solidFill>
                  <a:srgbClr val="003150"/>
                </a:solidFill>
              </a:rPr>
              <a:t>Vsako dokazilo je potrebno </a:t>
            </a:r>
            <a:r>
              <a:rPr lang="sl-SI" sz="3500" b="1" dirty="0">
                <a:solidFill>
                  <a:srgbClr val="003150"/>
                </a:solidFill>
              </a:rPr>
              <a:t>primerjati s poklicnim standardom in ugotoviti, ali se nanaša na vsebine, ki jih predpisuje.</a:t>
            </a:r>
            <a:endParaRPr lang="sl-SI" sz="3500" dirty="0">
              <a:solidFill>
                <a:srgbClr val="003150"/>
              </a:solidFill>
            </a:endParaRPr>
          </a:p>
          <a:p>
            <a:pPr marL="0" indent="0">
              <a:buFont typeface="Lucida Grande"/>
              <a:buNone/>
            </a:pPr>
            <a:endParaRPr lang="sl-SI" sz="3500" dirty="0"/>
          </a:p>
          <a:p>
            <a:pPr marL="0" indent="0">
              <a:buFont typeface="Lucida Grande"/>
              <a:buNone/>
            </a:pPr>
            <a:r>
              <a:rPr lang="sl-SI" sz="3500" dirty="0">
                <a:solidFill>
                  <a:srgbClr val="003150"/>
                </a:solidFill>
              </a:rPr>
              <a:t>Ustreznost ocenimo z:</a:t>
            </a:r>
          </a:p>
          <a:p>
            <a:pPr marL="0" indent="0">
              <a:buFont typeface="Lucida Grande"/>
              <a:buNone/>
            </a:pPr>
            <a:endParaRPr lang="sl-SI" sz="3500" dirty="0">
              <a:solidFill>
                <a:srgbClr val="003150"/>
              </a:solidFill>
            </a:endParaRPr>
          </a:p>
          <a:p>
            <a:r>
              <a:rPr lang="sl-SI" sz="3500" dirty="0">
                <a:solidFill>
                  <a:srgbClr val="003150"/>
                </a:solidFill>
              </a:rPr>
              <a:t>DA kadar se dokazilo vsebinsko nanaša na ključna dela iz POKLICNEGA STANDARDA – (delno ali v celoti lahko izkazuje vsaj eno ključno delo)</a:t>
            </a:r>
          </a:p>
          <a:p>
            <a:r>
              <a:rPr lang="sl-SI" sz="3500" dirty="0">
                <a:solidFill>
                  <a:srgbClr val="003150"/>
                </a:solidFill>
              </a:rPr>
              <a:t>NE kadar dokazilo vsebinsko ne sodi na področje kvalifikacije, ki se vrednoti</a:t>
            </a:r>
          </a:p>
          <a:p>
            <a:pPr marL="0" indent="0">
              <a:buFont typeface="Lucida Grande"/>
              <a:buNone/>
            </a:pPr>
            <a:r>
              <a:rPr lang="sl-SI" sz="3500" dirty="0">
                <a:solidFill>
                  <a:srgbClr val="003150"/>
                </a:solidFill>
              </a:rPr>
              <a:t> </a:t>
            </a:r>
          </a:p>
          <a:p>
            <a:endParaRPr lang="sl-SI" dirty="0"/>
          </a:p>
        </p:txBody>
      </p:sp>
      <p:pic>
        <p:nvPicPr>
          <p:cNvPr id="6" name="Slika 5">
            <a:extLst>
              <a:ext uri="{FF2B5EF4-FFF2-40B4-BE49-F238E27FC236}">
                <a16:creationId xmlns:a16="http://schemas.microsoft.com/office/drawing/2014/main" id="{7BA84902-203C-4BA9-83D3-E5E57A950977}"/>
              </a:ext>
            </a:extLst>
          </p:cNvPr>
          <p:cNvPicPr>
            <a:picLocks noChangeAspect="1"/>
          </p:cNvPicPr>
          <p:nvPr/>
        </p:nvPicPr>
        <p:blipFill>
          <a:blip r:embed="rId3"/>
          <a:stretch>
            <a:fillRect/>
          </a:stretch>
        </p:blipFill>
        <p:spPr>
          <a:xfrm>
            <a:off x="10011905" y="192186"/>
            <a:ext cx="1984069" cy="1488051"/>
          </a:xfrm>
          <a:prstGeom prst="rect">
            <a:avLst/>
          </a:prstGeom>
        </p:spPr>
      </p:pic>
    </p:spTree>
    <p:extLst>
      <p:ext uri="{BB962C8B-B14F-4D97-AF65-F5344CB8AC3E}">
        <p14:creationId xmlns:p14="http://schemas.microsoft.com/office/powerpoint/2010/main" val="4226948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5823092-8487-412B-8559-72289B6721F9}"/>
              </a:ext>
            </a:extLst>
          </p:cNvPr>
          <p:cNvSpPr>
            <a:spLocks noGrp="1"/>
          </p:cNvSpPr>
          <p:nvPr>
            <p:ph type="title"/>
          </p:nvPr>
        </p:nvSpPr>
        <p:spPr/>
        <p:txBody>
          <a:bodyPr/>
          <a:lstStyle/>
          <a:p>
            <a:r>
              <a:rPr lang="sl-SI"/>
              <a:t>ZAPISNIKI IN OCENJEVALNI OBRAZCI</a:t>
            </a:r>
            <a:endParaRPr lang="sl-SI" dirty="0"/>
          </a:p>
        </p:txBody>
      </p:sp>
      <p:sp>
        <p:nvSpPr>
          <p:cNvPr id="3" name="Označba mesta vsebine 2">
            <a:extLst>
              <a:ext uri="{FF2B5EF4-FFF2-40B4-BE49-F238E27FC236}">
                <a16:creationId xmlns:a16="http://schemas.microsoft.com/office/drawing/2014/main" id="{9C5E7529-EA49-484D-BD5A-A3A61A8FB09F}"/>
              </a:ext>
            </a:extLst>
          </p:cNvPr>
          <p:cNvSpPr>
            <a:spLocks noGrp="1"/>
          </p:cNvSpPr>
          <p:nvPr>
            <p:ph idx="1"/>
          </p:nvPr>
        </p:nvSpPr>
        <p:spPr/>
        <p:txBody>
          <a:bodyPr>
            <a:normAutofit fontScale="92500" lnSpcReduction="10000"/>
          </a:bodyPr>
          <a:lstStyle/>
          <a:p>
            <a:r>
              <a:rPr lang="sl-SI" dirty="0">
                <a:solidFill>
                  <a:srgbClr val="003150"/>
                </a:solidFill>
              </a:rPr>
              <a:t>ZAPISNIK O VREDNOTENJU OSEBNE ZBIRNE MAPE</a:t>
            </a:r>
          </a:p>
          <a:p>
            <a:pPr marL="0" indent="0">
              <a:buNone/>
            </a:pPr>
            <a:endParaRPr lang="sl-SI" dirty="0">
              <a:solidFill>
                <a:srgbClr val="003150"/>
              </a:solidFill>
            </a:endParaRPr>
          </a:p>
          <a:p>
            <a:r>
              <a:rPr lang="sl-SI" dirty="0">
                <a:solidFill>
                  <a:srgbClr val="003150"/>
                </a:solidFill>
              </a:rPr>
              <a:t>ZAPISNIK O POTEKU </a:t>
            </a:r>
            <a:r>
              <a:rPr lang="sl-SI" b="1" dirty="0">
                <a:solidFill>
                  <a:srgbClr val="003150"/>
                </a:solidFill>
              </a:rPr>
              <a:t>PREVERJANJA</a:t>
            </a:r>
            <a:r>
              <a:rPr lang="sl-SI" dirty="0">
                <a:solidFill>
                  <a:srgbClr val="003150"/>
                </a:solidFill>
              </a:rPr>
              <a:t> POKLICNE KVALIFIKACIJE </a:t>
            </a:r>
          </a:p>
          <a:p>
            <a:pPr marL="0" indent="0">
              <a:buNone/>
            </a:pPr>
            <a:r>
              <a:rPr lang="sl-SI" dirty="0">
                <a:solidFill>
                  <a:srgbClr val="003150"/>
                </a:solidFill>
              </a:rPr>
              <a:t>	PRILOGE:</a:t>
            </a:r>
          </a:p>
          <a:p>
            <a:pPr lvl="1"/>
            <a:r>
              <a:rPr lang="sl-SI" dirty="0">
                <a:solidFill>
                  <a:srgbClr val="003150"/>
                </a:solidFill>
              </a:rPr>
              <a:t>OCENJEVALNI OBRAZEC – PISNO PREVERJANJE</a:t>
            </a:r>
          </a:p>
          <a:p>
            <a:pPr lvl="1"/>
            <a:r>
              <a:rPr lang="sl-SI" dirty="0">
                <a:solidFill>
                  <a:srgbClr val="003150"/>
                </a:solidFill>
              </a:rPr>
              <a:t>OCENJEVALNI OBRAZEC – USTNO PREVERJANJE</a:t>
            </a:r>
          </a:p>
          <a:p>
            <a:pPr lvl="1"/>
            <a:r>
              <a:rPr lang="sl-SI" dirty="0">
                <a:solidFill>
                  <a:srgbClr val="003150"/>
                </a:solidFill>
              </a:rPr>
              <a:t>OCENJEVALNI OBRAZEC – PRAKTIČNO PREVERJANJE</a:t>
            </a:r>
          </a:p>
          <a:p>
            <a:endParaRPr lang="sl-SI" dirty="0"/>
          </a:p>
        </p:txBody>
      </p:sp>
      <p:pic>
        <p:nvPicPr>
          <p:cNvPr id="4" name="Slika 3">
            <a:extLst>
              <a:ext uri="{FF2B5EF4-FFF2-40B4-BE49-F238E27FC236}">
                <a16:creationId xmlns:a16="http://schemas.microsoft.com/office/drawing/2014/main" id="{F1371ED5-D55D-4D86-A548-EC2E58C997F5}"/>
              </a:ext>
            </a:extLst>
          </p:cNvPr>
          <p:cNvPicPr>
            <a:picLocks noChangeAspect="1"/>
          </p:cNvPicPr>
          <p:nvPr/>
        </p:nvPicPr>
        <p:blipFill>
          <a:blip r:embed="rId2"/>
          <a:stretch>
            <a:fillRect/>
          </a:stretch>
        </p:blipFill>
        <p:spPr>
          <a:xfrm>
            <a:off x="9215700" y="4293333"/>
            <a:ext cx="2857500" cy="1600200"/>
          </a:xfrm>
          <a:prstGeom prst="rect">
            <a:avLst/>
          </a:prstGeom>
        </p:spPr>
      </p:pic>
    </p:spTree>
    <p:extLst>
      <p:ext uri="{BB962C8B-B14F-4D97-AF65-F5344CB8AC3E}">
        <p14:creationId xmlns:p14="http://schemas.microsoft.com/office/powerpoint/2010/main" val="3803990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4C70A44-0DFF-4981-BAD9-CC1B1CD39387}"/>
              </a:ext>
            </a:extLst>
          </p:cNvPr>
          <p:cNvSpPr>
            <a:spLocks noGrp="1"/>
          </p:cNvSpPr>
          <p:nvPr>
            <p:ph type="title"/>
          </p:nvPr>
        </p:nvSpPr>
        <p:spPr/>
        <p:txBody>
          <a:bodyPr/>
          <a:lstStyle/>
          <a:p>
            <a:r>
              <a:rPr lang="sl-SI" dirty="0">
                <a:solidFill>
                  <a:srgbClr val="EC7A08"/>
                </a:solidFill>
              </a:rPr>
              <a:t>OBRAZCI IN ODLOČITVE KOMISIJE</a:t>
            </a:r>
          </a:p>
        </p:txBody>
      </p:sp>
      <p:sp>
        <p:nvSpPr>
          <p:cNvPr id="3" name="Označba mesta vsebine 2">
            <a:extLst>
              <a:ext uri="{FF2B5EF4-FFF2-40B4-BE49-F238E27FC236}">
                <a16:creationId xmlns:a16="http://schemas.microsoft.com/office/drawing/2014/main" id="{2431B952-CCAA-444F-91A9-C16FE05D0A00}"/>
              </a:ext>
            </a:extLst>
          </p:cNvPr>
          <p:cNvSpPr>
            <a:spLocks noGrp="1"/>
          </p:cNvSpPr>
          <p:nvPr>
            <p:ph idx="1"/>
          </p:nvPr>
        </p:nvSpPr>
        <p:spPr>
          <a:xfrm>
            <a:off x="856401" y="1523460"/>
            <a:ext cx="10491613" cy="4954079"/>
          </a:xfrm>
        </p:spPr>
        <p:txBody>
          <a:bodyPr>
            <a:normAutofit fontScale="47500" lnSpcReduction="20000"/>
          </a:bodyPr>
          <a:lstStyle/>
          <a:p>
            <a:pPr marL="0" indent="0">
              <a:buNone/>
            </a:pPr>
            <a:r>
              <a:rPr lang="sl-SI" sz="3600" b="1" dirty="0">
                <a:solidFill>
                  <a:srgbClr val="EC7A08"/>
                </a:solidFill>
              </a:rPr>
              <a:t>DOKUMENTI</a:t>
            </a:r>
            <a:r>
              <a:rPr lang="sl-SI" sz="3600" dirty="0">
                <a:solidFill>
                  <a:srgbClr val="EC7A08"/>
                </a:solidFill>
              </a:rPr>
              <a:t>,</a:t>
            </a:r>
            <a:r>
              <a:rPr lang="sl-SI" sz="3600" dirty="0"/>
              <a:t> </a:t>
            </a:r>
            <a:r>
              <a:rPr lang="sl-SI" sz="3600" dirty="0">
                <a:solidFill>
                  <a:srgbClr val="003150"/>
                </a:solidFill>
              </a:rPr>
              <a:t>KI JIH PRIPRAVLJA IZVAJALEC POSTOPKOV ZA UGOTAVLJANJE IN POTRJEVANJE NACIONALNIH POKLICNIH KVALIFIKACIJ </a:t>
            </a:r>
            <a:r>
              <a:rPr lang="sl-SI" dirty="0">
                <a:solidFill>
                  <a:srgbClr val="003150"/>
                </a:solidFill>
              </a:rPr>
              <a:t>(priložijo se tisti, ki so ustrezni glede na postopek v teku)</a:t>
            </a:r>
          </a:p>
          <a:p>
            <a:pPr marL="0" indent="0">
              <a:buNone/>
            </a:pPr>
            <a:r>
              <a:rPr lang="sl-SI" dirty="0">
                <a:solidFill>
                  <a:srgbClr val="003150"/>
                </a:solidFill>
              </a:rPr>
              <a:t>•	</a:t>
            </a:r>
            <a:r>
              <a:rPr lang="sl-SI" b="1" dirty="0">
                <a:solidFill>
                  <a:srgbClr val="003150"/>
                </a:solidFill>
              </a:rPr>
              <a:t>OBVESTILO O DOPOLNITVI VLOGE </a:t>
            </a:r>
            <a:r>
              <a:rPr lang="sl-SI" dirty="0">
                <a:solidFill>
                  <a:srgbClr val="003150"/>
                </a:solidFill>
              </a:rPr>
              <a:t>ZA PRIDOBITEV CERTIFIKATA (pripravi svetovalec pri izvajalcu še pred pričetkom dela komisije)</a:t>
            </a:r>
          </a:p>
          <a:p>
            <a:pPr marL="0" indent="0">
              <a:buNone/>
            </a:pPr>
            <a:r>
              <a:rPr lang="sl-SI" dirty="0">
                <a:solidFill>
                  <a:srgbClr val="003150"/>
                </a:solidFill>
              </a:rPr>
              <a:t>•	</a:t>
            </a:r>
            <a:r>
              <a:rPr lang="sl-SI" b="1" dirty="0">
                <a:solidFill>
                  <a:srgbClr val="003150"/>
                </a:solidFill>
              </a:rPr>
              <a:t>ODLOČBA O ZAVRNITVI IZDAJE CERTIFIKATA </a:t>
            </a:r>
            <a:r>
              <a:rPr lang="sl-SI" dirty="0">
                <a:solidFill>
                  <a:srgbClr val="003150"/>
                </a:solidFill>
              </a:rPr>
              <a:t>ZARADI </a:t>
            </a:r>
            <a:r>
              <a:rPr lang="sl-SI" b="1" dirty="0">
                <a:solidFill>
                  <a:srgbClr val="003150"/>
                </a:solidFill>
              </a:rPr>
              <a:t>NEIZPOLNJEVANJA VSTOPNIH POGOJEV </a:t>
            </a:r>
            <a:r>
              <a:rPr lang="sl-SI" dirty="0">
                <a:solidFill>
                  <a:srgbClr val="003150"/>
                </a:solidFill>
              </a:rPr>
              <a:t>(na podlagi odločitve komisije v fazi pregleda osebne zbirne mape)</a:t>
            </a:r>
          </a:p>
          <a:p>
            <a:pPr marL="0" indent="0">
              <a:buNone/>
            </a:pPr>
            <a:r>
              <a:rPr lang="sl-SI" dirty="0">
                <a:solidFill>
                  <a:srgbClr val="003150"/>
                </a:solidFill>
              </a:rPr>
              <a:t>•	</a:t>
            </a:r>
            <a:r>
              <a:rPr lang="sl-SI" b="1" dirty="0">
                <a:solidFill>
                  <a:srgbClr val="003150"/>
                </a:solidFill>
              </a:rPr>
              <a:t>OBVESTILO O IZVEDBI NEPOSREDNEGA PREVERJANJA </a:t>
            </a:r>
            <a:r>
              <a:rPr lang="sl-SI" dirty="0">
                <a:solidFill>
                  <a:srgbClr val="003150"/>
                </a:solidFill>
              </a:rPr>
              <a:t>(odločitev komisije na podlagi presoje osebne zbirne mape)</a:t>
            </a:r>
          </a:p>
          <a:p>
            <a:pPr marL="0" indent="0">
              <a:buNone/>
            </a:pPr>
            <a:r>
              <a:rPr lang="sl-SI" dirty="0">
                <a:solidFill>
                  <a:srgbClr val="003150"/>
                </a:solidFill>
              </a:rPr>
              <a:t>•	</a:t>
            </a:r>
            <a:r>
              <a:rPr lang="sl-SI" b="1" dirty="0">
                <a:solidFill>
                  <a:srgbClr val="003150"/>
                </a:solidFill>
              </a:rPr>
              <a:t>ODLOČBA O ZAVRNITVI IZDAJE CERTIFIKATA </a:t>
            </a:r>
            <a:r>
              <a:rPr lang="sl-SI" dirty="0">
                <a:solidFill>
                  <a:srgbClr val="003150"/>
                </a:solidFill>
              </a:rPr>
              <a:t>ZARADI </a:t>
            </a:r>
            <a:r>
              <a:rPr lang="sl-SI" b="1" dirty="0">
                <a:solidFill>
                  <a:srgbClr val="003150"/>
                </a:solidFill>
              </a:rPr>
              <a:t>NEUDELEŽBE NA PREVERJANJU </a:t>
            </a:r>
            <a:r>
              <a:rPr lang="sl-SI" dirty="0">
                <a:solidFill>
                  <a:srgbClr val="003150"/>
                </a:solidFill>
              </a:rPr>
              <a:t>(kandidat je bil obveščen o izvedbi neposrednega preverjanja, pa se ga ni udeležil oz. njegova neudeležba ni bila opravičena)</a:t>
            </a:r>
          </a:p>
          <a:p>
            <a:pPr marL="0" indent="0">
              <a:buNone/>
            </a:pPr>
            <a:r>
              <a:rPr lang="sl-SI" dirty="0">
                <a:solidFill>
                  <a:srgbClr val="003150"/>
                </a:solidFill>
              </a:rPr>
              <a:t>•	</a:t>
            </a:r>
            <a:r>
              <a:rPr lang="sl-SI" b="1" dirty="0">
                <a:solidFill>
                  <a:srgbClr val="003150"/>
                </a:solidFill>
              </a:rPr>
              <a:t>ODLOČBA O ZAVRNITVI IZDAJE CERTIFIKATA </a:t>
            </a:r>
            <a:r>
              <a:rPr lang="sl-SI" dirty="0">
                <a:solidFill>
                  <a:srgbClr val="003150"/>
                </a:solidFill>
              </a:rPr>
              <a:t>- KANDIDAT NI BIL USPEŠEN NA NEPOSREDNEM PREVERJANJU </a:t>
            </a:r>
            <a:r>
              <a:rPr lang="sl-SI" b="1" dirty="0">
                <a:solidFill>
                  <a:srgbClr val="003150"/>
                </a:solidFill>
              </a:rPr>
              <a:t>ZARADI IZLOČILNE NAPAKE</a:t>
            </a:r>
            <a:r>
              <a:rPr lang="sl-SI" dirty="0">
                <a:solidFill>
                  <a:srgbClr val="003150"/>
                </a:solidFill>
              </a:rPr>
              <a:t> (kandidat na neposrednem preverjanju ni bil uspešen, ker je bilo preverjanje prekinjeno zaradi storjene napake kandidata v smislu izločilnih meril)</a:t>
            </a:r>
          </a:p>
          <a:p>
            <a:pPr marL="0" indent="0">
              <a:buNone/>
            </a:pPr>
            <a:r>
              <a:rPr lang="sl-SI" dirty="0">
                <a:solidFill>
                  <a:srgbClr val="003150"/>
                </a:solidFill>
              </a:rPr>
              <a:t>•	</a:t>
            </a:r>
            <a:r>
              <a:rPr lang="sl-SI" b="1" dirty="0">
                <a:solidFill>
                  <a:srgbClr val="003150"/>
                </a:solidFill>
              </a:rPr>
              <a:t>ODLOČBA O ZAVRNITVI IZDAJE CERTIFIKATA </a:t>
            </a:r>
            <a:r>
              <a:rPr lang="sl-SI" dirty="0">
                <a:solidFill>
                  <a:srgbClr val="003150"/>
                </a:solidFill>
              </a:rPr>
              <a:t>-  KANDIDAT </a:t>
            </a:r>
            <a:r>
              <a:rPr lang="sl-SI" b="1" dirty="0">
                <a:solidFill>
                  <a:srgbClr val="003150"/>
                </a:solidFill>
              </a:rPr>
              <a:t>NI BI USPEŠEN </a:t>
            </a:r>
            <a:r>
              <a:rPr lang="sl-SI" dirty="0">
                <a:solidFill>
                  <a:srgbClr val="003150"/>
                </a:solidFill>
              </a:rPr>
              <a:t>NA NEPOSREDNEM PREVERJANJU (kandidat ni bil uspešen na neposrednem preverjanju)</a:t>
            </a:r>
          </a:p>
          <a:p>
            <a:pPr marL="0" indent="0">
              <a:buNone/>
            </a:pPr>
            <a:r>
              <a:rPr lang="sl-SI" dirty="0">
                <a:solidFill>
                  <a:srgbClr val="003150"/>
                </a:solidFill>
              </a:rPr>
              <a:t>•	</a:t>
            </a:r>
            <a:r>
              <a:rPr lang="sl-SI" b="1" dirty="0">
                <a:solidFill>
                  <a:srgbClr val="003150"/>
                </a:solidFill>
              </a:rPr>
              <a:t>SKLEP O USTAVITVI POSTOPKA </a:t>
            </a:r>
            <a:r>
              <a:rPr lang="sl-SI" dirty="0">
                <a:solidFill>
                  <a:srgbClr val="003150"/>
                </a:solidFill>
              </a:rPr>
              <a:t>IZ UPRAVIČENIH RAZLOGOV (kandidat je bil povabljen na neposredno preverjanje, ki se ga ni udeležil, komisija pa presodila, da je bila neudeležba iz opravičenih razlogov)</a:t>
            </a:r>
          </a:p>
          <a:p>
            <a:pPr marL="0" indent="0">
              <a:buNone/>
            </a:pPr>
            <a:r>
              <a:rPr lang="sl-SI" dirty="0">
                <a:solidFill>
                  <a:srgbClr val="003150"/>
                </a:solidFill>
              </a:rPr>
              <a:t>•	</a:t>
            </a:r>
            <a:r>
              <a:rPr lang="sl-SI" b="1" dirty="0">
                <a:solidFill>
                  <a:srgbClr val="003150"/>
                </a:solidFill>
              </a:rPr>
              <a:t>OBVESTILO O IZPOLNJEVANJU POGOJEV ZA PRIDOBITEV CERTIFIKATA </a:t>
            </a:r>
            <a:r>
              <a:rPr lang="sl-SI" dirty="0">
                <a:solidFill>
                  <a:srgbClr val="003150"/>
                </a:solidFill>
              </a:rPr>
              <a:t>(kandidatu se podeli certifikat na podlagi potrjevanja osebne zbirne mape ali pa je bil kandidat uspešen na neposrednem preverjanju)</a:t>
            </a:r>
          </a:p>
          <a:p>
            <a:endParaRPr lang="sl-SI" dirty="0"/>
          </a:p>
        </p:txBody>
      </p:sp>
      <p:pic>
        <p:nvPicPr>
          <p:cNvPr id="7" name="Slika 6">
            <a:extLst>
              <a:ext uri="{FF2B5EF4-FFF2-40B4-BE49-F238E27FC236}">
                <a16:creationId xmlns:a16="http://schemas.microsoft.com/office/drawing/2014/main" id="{BEA2979A-4F6B-4324-95E8-525512FBDCC4}"/>
              </a:ext>
            </a:extLst>
          </p:cNvPr>
          <p:cNvPicPr>
            <a:picLocks noChangeAspect="1"/>
          </p:cNvPicPr>
          <p:nvPr/>
        </p:nvPicPr>
        <p:blipFill>
          <a:blip r:embed="rId2"/>
          <a:stretch>
            <a:fillRect/>
          </a:stretch>
        </p:blipFill>
        <p:spPr>
          <a:xfrm>
            <a:off x="9272736" y="380460"/>
            <a:ext cx="2274005" cy="1060796"/>
          </a:xfrm>
          <a:prstGeom prst="rect">
            <a:avLst/>
          </a:prstGeom>
        </p:spPr>
      </p:pic>
    </p:spTree>
    <p:extLst>
      <p:ext uri="{BB962C8B-B14F-4D97-AF65-F5344CB8AC3E}">
        <p14:creationId xmlns:p14="http://schemas.microsoft.com/office/powerpoint/2010/main" val="2601880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E4B0FD2-7E69-4740-A549-AF888D5D6FD8}"/>
              </a:ext>
            </a:extLst>
          </p:cNvPr>
          <p:cNvSpPr>
            <a:spLocks noGrp="1"/>
          </p:cNvSpPr>
          <p:nvPr>
            <p:ph type="title"/>
          </p:nvPr>
        </p:nvSpPr>
        <p:spPr>
          <a:xfrm>
            <a:off x="721897" y="380460"/>
            <a:ext cx="10449724" cy="1143000"/>
          </a:xfrm>
        </p:spPr>
        <p:txBody>
          <a:bodyPr/>
          <a:lstStyle/>
          <a:p>
            <a:r>
              <a:rPr lang="sl-SI" sz="4000" b="1" dirty="0">
                <a:solidFill>
                  <a:srgbClr val="003150"/>
                </a:solidFill>
              </a:rPr>
              <a:t>OBRAZCI IN ODLOČITVE KOMISIJE</a:t>
            </a:r>
            <a:endParaRPr lang="sl-SI" dirty="0">
              <a:solidFill>
                <a:srgbClr val="003150"/>
              </a:solidFill>
            </a:endParaRPr>
          </a:p>
        </p:txBody>
      </p:sp>
      <p:sp>
        <p:nvSpPr>
          <p:cNvPr id="3" name="Označba mesta vsebine 2">
            <a:extLst>
              <a:ext uri="{FF2B5EF4-FFF2-40B4-BE49-F238E27FC236}">
                <a16:creationId xmlns:a16="http://schemas.microsoft.com/office/drawing/2014/main" id="{08D43918-8161-4B2C-A7B8-CEF803DCEA6E}"/>
              </a:ext>
            </a:extLst>
          </p:cNvPr>
          <p:cNvSpPr>
            <a:spLocks noGrp="1"/>
          </p:cNvSpPr>
          <p:nvPr>
            <p:ph idx="1"/>
          </p:nvPr>
        </p:nvSpPr>
        <p:spPr>
          <a:xfrm>
            <a:off x="721896" y="1299773"/>
            <a:ext cx="4049450" cy="1635931"/>
          </a:xfrm>
        </p:spPr>
        <p:txBody>
          <a:bodyPr>
            <a:normAutofit fontScale="70000" lnSpcReduction="20000"/>
          </a:bodyPr>
          <a:lstStyle/>
          <a:p>
            <a:pPr marL="0" indent="0">
              <a:buNone/>
            </a:pPr>
            <a:r>
              <a:rPr lang="sl-SI" dirty="0">
                <a:solidFill>
                  <a:srgbClr val="EC7A08"/>
                </a:solidFill>
              </a:rPr>
              <a:t>OBVESTILO O </a:t>
            </a:r>
          </a:p>
          <a:p>
            <a:pPr marL="0" indent="0">
              <a:buNone/>
            </a:pPr>
            <a:r>
              <a:rPr lang="sl-SI" dirty="0">
                <a:solidFill>
                  <a:srgbClr val="EC7A08"/>
                </a:solidFill>
              </a:rPr>
              <a:t>DOPOLNITVI VLOGE </a:t>
            </a:r>
          </a:p>
          <a:p>
            <a:pPr marL="0" indent="0">
              <a:buNone/>
            </a:pPr>
            <a:r>
              <a:rPr lang="sl-SI" dirty="0">
                <a:solidFill>
                  <a:srgbClr val="EC7A08"/>
                </a:solidFill>
              </a:rPr>
              <a:t>ZA PRIDOBITEV </a:t>
            </a:r>
          </a:p>
          <a:p>
            <a:pPr marL="0" indent="0">
              <a:buNone/>
            </a:pPr>
            <a:r>
              <a:rPr lang="sl-SI" dirty="0">
                <a:solidFill>
                  <a:srgbClr val="EC7A08"/>
                </a:solidFill>
              </a:rPr>
              <a:t>CERTIFIKATA</a:t>
            </a:r>
          </a:p>
          <a:p>
            <a:endParaRPr lang="sl-SI" dirty="0"/>
          </a:p>
        </p:txBody>
      </p:sp>
      <p:pic>
        <p:nvPicPr>
          <p:cNvPr id="13" name="Označba mesta vsebine 12">
            <a:extLst>
              <a:ext uri="{FF2B5EF4-FFF2-40B4-BE49-F238E27FC236}">
                <a16:creationId xmlns:a16="http://schemas.microsoft.com/office/drawing/2014/main" id="{7D8F06A1-F06D-48CD-8E2E-C1B06F5E5E8F}"/>
              </a:ext>
            </a:extLst>
          </p:cNvPr>
          <p:cNvPicPr>
            <a:picLocks noGrp="1" noChangeAspect="1"/>
          </p:cNvPicPr>
          <p:nvPr>
            <p:ph idx="10"/>
          </p:nvPr>
        </p:nvPicPr>
        <p:blipFill>
          <a:blip r:embed="rId2"/>
          <a:stretch>
            <a:fillRect/>
          </a:stretch>
        </p:blipFill>
        <p:spPr>
          <a:xfrm>
            <a:off x="5263139" y="1284259"/>
            <a:ext cx="3914945" cy="5573741"/>
          </a:xfrm>
        </p:spPr>
      </p:pic>
    </p:spTree>
    <p:extLst>
      <p:ext uri="{BB962C8B-B14F-4D97-AF65-F5344CB8AC3E}">
        <p14:creationId xmlns:p14="http://schemas.microsoft.com/office/powerpoint/2010/main" val="995675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EF74AAE2-C1AE-472B-B84C-B4BE6F980111}"/>
              </a:ext>
            </a:extLst>
          </p:cNvPr>
          <p:cNvSpPr>
            <a:spLocks noGrp="1"/>
          </p:cNvSpPr>
          <p:nvPr>
            <p:ph idx="1"/>
          </p:nvPr>
        </p:nvSpPr>
        <p:spPr>
          <a:xfrm>
            <a:off x="605901" y="563910"/>
            <a:ext cx="3699556" cy="1499574"/>
          </a:xfrm>
        </p:spPr>
        <p:txBody>
          <a:bodyPr>
            <a:normAutofit fontScale="92500" lnSpcReduction="10000"/>
          </a:bodyPr>
          <a:lstStyle/>
          <a:p>
            <a:pPr marL="0" indent="0">
              <a:buNone/>
            </a:pPr>
            <a:r>
              <a:rPr lang="pt-BR" dirty="0">
                <a:solidFill>
                  <a:srgbClr val="EC7A08"/>
                </a:solidFill>
              </a:rPr>
              <a:t>OBVESTILO O IZVEDBI NEPOSREDNEGA PREVERJANJA </a:t>
            </a:r>
            <a:endParaRPr lang="sl-SI" dirty="0">
              <a:solidFill>
                <a:srgbClr val="EC7A08"/>
              </a:solidFill>
            </a:endParaRPr>
          </a:p>
        </p:txBody>
      </p:sp>
      <p:graphicFrame>
        <p:nvGraphicFramePr>
          <p:cNvPr id="5" name="Označba mesta vsebine 4">
            <a:extLst>
              <a:ext uri="{FF2B5EF4-FFF2-40B4-BE49-F238E27FC236}">
                <a16:creationId xmlns:a16="http://schemas.microsoft.com/office/drawing/2014/main" id="{FDCA0E2C-F4F2-4607-82EA-42383C7E72FB}"/>
              </a:ext>
            </a:extLst>
          </p:cNvPr>
          <p:cNvGraphicFramePr>
            <a:graphicFrameLocks noGrp="1" noChangeAspect="1"/>
          </p:cNvGraphicFramePr>
          <p:nvPr>
            <p:ph idx="10"/>
            <p:extLst>
              <p:ext uri="{D42A27DB-BD31-4B8C-83A1-F6EECF244321}">
                <p14:modId xmlns:p14="http://schemas.microsoft.com/office/powerpoint/2010/main" val="1842286720"/>
              </p:ext>
            </p:extLst>
          </p:nvPr>
        </p:nvGraphicFramePr>
        <p:xfrm>
          <a:off x="6248983" y="1202280"/>
          <a:ext cx="3055437" cy="5225174"/>
        </p:xfrm>
        <a:graphic>
          <a:graphicData uri="http://schemas.openxmlformats.org/presentationml/2006/ole">
            <mc:AlternateContent xmlns:mc="http://schemas.openxmlformats.org/markup-compatibility/2006">
              <mc:Choice xmlns:v="urn:schemas-microsoft-com:vml" Requires="v">
                <p:oleObj spid="_x0000_s2054" name="Document" r:id="rId3" imgW="5283160" imgH="9034432" progId="Word.Document.12">
                  <p:embed/>
                </p:oleObj>
              </mc:Choice>
              <mc:Fallback>
                <p:oleObj name="Document" r:id="rId3" imgW="5283160" imgH="9034432" progId="Word.Document.12">
                  <p:embed/>
                  <p:pic>
                    <p:nvPicPr>
                      <p:cNvPr id="5" name="Označba mesta vsebine 4">
                        <a:extLst>
                          <a:ext uri="{FF2B5EF4-FFF2-40B4-BE49-F238E27FC236}">
                            <a16:creationId xmlns:a16="http://schemas.microsoft.com/office/drawing/2014/main" id="{FDCA0E2C-F4F2-4607-82EA-42383C7E72FB}"/>
                          </a:ext>
                        </a:extLst>
                      </p:cNvPr>
                      <p:cNvPicPr/>
                      <p:nvPr/>
                    </p:nvPicPr>
                    <p:blipFill>
                      <a:blip r:embed="rId4"/>
                      <a:stretch>
                        <a:fillRect/>
                      </a:stretch>
                    </p:blipFill>
                    <p:spPr>
                      <a:xfrm>
                        <a:off x="6248983" y="1202280"/>
                        <a:ext cx="3055437" cy="5225174"/>
                      </a:xfrm>
                      <a:prstGeom prst="rect">
                        <a:avLst/>
                      </a:prstGeom>
                    </p:spPr>
                  </p:pic>
                </p:oleObj>
              </mc:Fallback>
            </mc:AlternateContent>
          </a:graphicData>
        </a:graphic>
      </p:graphicFrame>
    </p:spTree>
    <p:extLst>
      <p:ext uri="{BB962C8B-B14F-4D97-AF65-F5344CB8AC3E}">
        <p14:creationId xmlns:p14="http://schemas.microsoft.com/office/powerpoint/2010/main" val="351015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168D93-8824-43A6-9BB0-95335A151328}"/>
              </a:ext>
            </a:extLst>
          </p:cNvPr>
          <p:cNvSpPr>
            <a:spLocks noGrp="1"/>
          </p:cNvSpPr>
          <p:nvPr>
            <p:ph type="title"/>
          </p:nvPr>
        </p:nvSpPr>
        <p:spPr>
          <a:xfrm>
            <a:off x="856402" y="433137"/>
            <a:ext cx="10314836" cy="581275"/>
          </a:xfrm>
        </p:spPr>
        <p:txBody>
          <a:bodyPr>
            <a:normAutofit fontScale="90000"/>
          </a:bodyPr>
          <a:lstStyle/>
          <a:p>
            <a:br>
              <a:rPr lang="sl-SI" dirty="0">
                <a:solidFill>
                  <a:srgbClr val="EC7A08"/>
                </a:solidFill>
              </a:rPr>
            </a:br>
            <a:r>
              <a:rPr lang="sl-SI" b="0" dirty="0">
                <a:solidFill>
                  <a:srgbClr val="EC7A08"/>
                </a:solidFill>
              </a:rPr>
              <a:t>ODLOČBA – NEIZPOLNJEVANJE VSTOPNIH POGOJEV </a:t>
            </a:r>
          </a:p>
        </p:txBody>
      </p:sp>
      <p:graphicFrame>
        <p:nvGraphicFramePr>
          <p:cNvPr id="5" name="Označba mesta vsebine 4">
            <a:extLst>
              <a:ext uri="{FF2B5EF4-FFF2-40B4-BE49-F238E27FC236}">
                <a16:creationId xmlns:a16="http://schemas.microsoft.com/office/drawing/2014/main" id="{E874766F-CDB0-4A02-B4A2-23DF72E4FCEA}"/>
              </a:ext>
            </a:extLst>
          </p:cNvPr>
          <p:cNvGraphicFramePr>
            <a:graphicFrameLocks noGrp="1" noChangeAspect="1"/>
          </p:cNvGraphicFramePr>
          <p:nvPr>
            <p:ph idx="1"/>
            <p:extLst>
              <p:ext uri="{D42A27DB-BD31-4B8C-83A1-F6EECF244321}">
                <p14:modId xmlns:p14="http://schemas.microsoft.com/office/powerpoint/2010/main" val="4265254508"/>
              </p:ext>
            </p:extLst>
          </p:nvPr>
        </p:nvGraphicFramePr>
        <p:xfrm>
          <a:off x="2565149" y="1014412"/>
          <a:ext cx="3529263" cy="5635879"/>
        </p:xfrm>
        <a:graphic>
          <a:graphicData uri="http://schemas.openxmlformats.org/presentationml/2006/ole">
            <mc:AlternateContent xmlns:mc="http://schemas.openxmlformats.org/markup-compatibility/2006">
              <mc:Choice xmlns:v="urn:schemas-microsoft-com:vml" Requires="v">
                <p:oleObj spid="_x0000_s3082" name="Document" r:id="rId3" imgW="5568201" imgH="8893167" progId="Word.Document.12">
                  <p:embed/>
                </p:oleObj>
              </mc:Choice>
              <mc:Fallback>
                <p:oleObj name="Document" r:id="rId3" imgW="5568201" imgH="8893167" progId="Word.Document.12">
                  <p:embed/>
                  <p:pic>
                    <p:nvPicPr>
                      <p:cNvPr id="5" name="Označba mesta vsebine 4">
                        <a:extLst>
                          <a:ext uri="{FF2B5EF4-FFF2-40B4-BE49-F238E27FC236}">
                            <a16:creationId xmlns:a16="http://schemas.microsoft.com/office/drawing/2014/main" id="{E874766F-CDB0-4A02-B4A2-23DF72E4FCEA}"/>
                          </a:ext>
                        </a:extLst>
                      </p:cNvPr>
                      <p:cNvPicPr/>
                      <p:nvPr/>
                    </p:nvPicPr>
                    <p:blipFill>
                      <a:blip r:embed="rId4"/>
                      <a:stretch>
                        <a:fillRect/>
                      </a:stretch>
                    </p:blipFill>
                    <p:spPr>
                      <a:xfrm>
                        <a:off x="2565149" y="1014412"/>
                        <a:ext cx="3529263" cy="5635879"/>
                      </a:xfrm>
                      <a:prstGeom prst="rect">
                        <a:avLst/>
                      </a:prstGeom>
                    </p:spPr>
                  </p:pic>
                </p:oleObj>
              </mc:Fallback>
            </mc:AlternateContent>
          </a:graphicData>
        </a:graphic>
      </p:graphicFrame>
      <p:graphicFrame>
        <p:nvGraphicFramePr>
          <p:cNvPr id="6" name="Predmet 5">
            <a:extLst>
              <a:ext uri="{FF2B5EF4-FFF2-40B4-BE49-F238E27FC236}">
                <a16:creationId xmlns:a16="http://schemas.microsoft.com/office/drawing/2014/main" id="{205A8939-10ED-49ED-8674-48904257FD3F}"/>
              </a:ext>
            </a:extLst>
          </p:cNvPr>
          <p:cNvGraphicFramePr>
            <a:graphicFrameLocks noChangeAspect="1"/>
          </p:cNvGraphicFramePr>
          <p:nvPr>
            <p:extLst>
              <p:ext uri="{D42A27DB-BD31-4B8C-83A1-F6EECF244321}">
                <p14:modId xmlns:p14="http://schemas.microsoft.com/office/powerpoint/2010/main" val="3067069271"/>
              </p:ext>
            </p:extLst>
          </p:nvPr>
        </p:nvGraphicFramePr>
        <p:xfrm>
          <a:off x="6856825" y="1211347"/>
          <a:ext cx="3617794" cy="5242009"/>
        </p:xfrm>
        <a:graphic>
          <a:graphicData uri="http://schemas.openxmlformats.org/presentationml/2006/ole">
            <mc:AlternateContent xmlns:mc="http://schemas.openxmlformats.org/markup-compatibility/2006">
              <mc:Choice xmlns:v="urn:schemas-microsoft-com:vml" Requires="v">
                <p:oleObj spid="_x0000_s3083" name="Document" r:id="rId5" imgW="5491805" imgH="6332391" progId="Word.Document.12">
                  <p:embed/>
                </p:oleObj>
              </mc:Choice>
              <mc:Fallback>
                <p:oleObj name="Document" r:id="rId5" imgW="5491805" imgH="6332391" progId="Word.Document.12">
                  <p:embed/>
                  <p:pic>
                    <p:nvPicPr>
                      <p:cNvPr id="6" name="Predmet 5">
                        <a:extLst>
                          <a:ext uri="{FF2B5EF4-FFF2-40B4-BE49-F238E27FC236}">
                            <a16:creationId xmlns:a16="http://schemas.microsoft.com/office/drawing/2014/main" id="{205A8939-10ED-49ED-8674-48904257FD3F}"/>
                          </a:ext>
                        </a:extLst>
                      </p:cNvPr>
                      <p:cNvPicPr/>
                      <p:nvPr/>
                    </p:nvPicPr>
                    <p:blipFill>
                      <a:blip r:embed="rId6"/>
                      <a:stretch>
                        <a:fillRect/>
                      </a:stretch>
                    </p:blipFill>
                    <p:spPr>
                      <a:xfrm>
                        <a:off x="6856825" y="1211347"/>
                        <a:ext cx="3617794" cy="5242009"/>
                      </a:xfrm>
                      <a:prstGeom prst="rect">
                        <a:avLst/>
                      </a:prstGeom>
                    </p:spPr>
                  </p:pic>
                </p:oleObj>
              </mc:Fallback>
            </mc:AlternateContent>
          </a:graphicData>
        </a:graphic>
      </p:graphicFrame>
    </p:spTree>
    <p:extLst>
      <p:ext uri="{BB962C8B-B14F-4D97-AF65-F5344CB8AC3E}">
        <p14:creationId xmlns:p14="http://schemas.microsoft.com/office/powerpoint/2010/main" val="692890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426958D-DC01-4668-AC6F-D5B66A4A6D98}"/>
              </a:ext>
            </a:extLst>
          </p:cNvPr>
          <p:cNvSpPr>
            <a:spLocks noGrp="1"/>
          </p:cNvSpPr>
          <p:nvPr>
            <p:ph type="title"/>
          </p:nvPr>
        </p:nvSpPr>
        <p:spPr>
          <a:xfrm>
            <a:off x="856401" y="408157"/>
            <a:ext cx="10405157" cy="701299"/>
          </a:xfrm>
        </p:spPr>
        <p:txBody>
          <a:bodyPr>
            <a:normAutofit fontScale="90000"/>
          </a:bodyPr>
          <a:lstStyle/>
          <a:p>
            <a:br>
              <a:rPr lang="sl-SI" dirty="0"/>
            </a:br>
            <a:r>
              <a:rPr lang="sl-SI" b="0" dirty="0">
                <a:solidFill>
                  <a:srgbClr val="EC7A08"/>
                </a:solidFill>
              </a:rPr>
              <a:t>ODLOČBA O ZAVRNITVI VLOGE ZA IZDAJO CERTIFIKATA ZARADI NEUDELEŽBE NA PREVERJANJU </a:t>
            </a:r>
            <a:endParaRPr lang="sl-SI" dirty="0"/>
          </a:p>
        </p:txBody>
      </p:sp>
      <p:pic>
        <p:nvPicPr>
          <p:cNvPr id="6" name="Označba mesta vsebine 5">
            <a:extLst>
              <a:ext uri="{FF2B5EF4-FFF2-40B4-BE49-F238E27FC236}">
                <a16:creationId xmlns:a16="http://schemas.microsoft.com/office/drawing/2014/main" id="{C8135217-DA97-453B-9AB2-E2F14D8668B5}"/>
              </a:ext>
            </a:extLst>
          </p:cNvPr>
          <p:cNvPicPr>
            <a:picLocks noGrp="1" noChangeAspect="1"/>
          </p:cNvPicPr>
          <p:nvPr>
            <p:ph idx="1"/>
          </p:nvPr>
        </p:nvPicPr>
        <p:blipFill>
          <a:blip r:embed="rId2"/>
          <a:stretch>
            <a:fillRect/>
          </a:stretch>
        </p:blipFill>
        <p:spPr>
          <a:xfrm>
            <a:off x="2260835" y="1211765"/>
            <a:ext cx="3833577" cy="5150720"/>
          </a:xfrm>
        </p:spPr>
      </p:pic>
      <p:pic>
        <p:nvPicPr>
          <p:cNvPr id="8" name="Označba mesta vsebine 7">
            <a:extLst>
              <a:ext uri="{FF2B5EF4-FFF2-40B4-BE49-F238E27FC236}">
                <a16:creationId xmlns:a16="http://schemas.microsoft.com/office/drawing/2014/main" id="{E372B925-4344-440F-91E0-FFAF1F9FA1EF}"/>
              </a:ext>
            </a:extLst>
          </p:cNvPr>
          <p:cNvPicPr>
            <a:picLocks noGrp="1" noChangeAspect="1"/>
          </p:cNvPicPr>
          <p:nvPr>
            <p:ph idx="10"/>
          </p:nvPr>
        </p:nvPicPr>
        <p:blipFill>
          <a:blip r:embed="rId3"/>
          <a:stretch>
            <a:fillRect/>
          </a:stretch>
        </p:blipFill>
        <p:spPr>
          <a:xfrm>
            <a:off x="6541047" y="1211765"/>
            <a:ext cx="3833577" cy="4910945"/>
          </a:xfrm>
        </p:spPr>
      </p:pic>
    </p:spTree>
    <p:extLst>
      <p:ext uri="{BB962C8B-B14F-4D97-AF65-F5344CB8AC3E}">
        <p14:creationId xmlns:p14="http://schemas.microsoft.com/office/powerpoint/2010/main" val="1729121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sl-SI" sz="3600" dirty="0"/>
              <a:t>OSEBNA ZBIRNA MAPA</a:t>
            </a:r>
            <a:endParaRPr lang="en-US" sz="3600" dirty="0"/>
          </a:p>
        </p:txBody>
      </p:sp>
      <p:graphicFrame>
        <p:nvGraphicFramePr>
          <p:cNvPr id="2" name="Diagram 1"/>
          <p:cNvGraphicFramePr/>
          <p:nvPr>
            <p:extLst>
              <p:ext uri="{D42A27DB-BD31-4B8C-83A1-F6EECF244321}">
                <p14:modId xmlns:p14="http://schemas.microsoft.com/office/powerpoint/2010/main" val="870168559"/>
              </p:ext>
            </p:extLst>
          </p:nvPr>
        </p:nvGraphicFramePr>
        <p:xfrm>
          <a:off x="3046412" y="1358829"/>
          <a:ext cx="609600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2247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0859DB1-6809-405A-AA49-EB5E8E976686}"/>
              </a:ext>
            </a:extLst>
          </p:cNvPr>
          <p:cNvSpPr>
            <a:spLocks noGrp="1"/>
          </p:cNvSpPr>
          <p:nvPr>
            <p:ph type="title"/>
          </p:nvPr>
        </p:nvSpPr>
        <p:spPr>
          <a:xfrm>
            <a:off x="878610" y="253380"/>
            <a:ext cx="9115621" cy="1255044"/>
          </a:xfrm>
        </p:spPr>
        <p:txBody>
          <a:bodyPr>
            <a:normAutofit/>
          </a:bodyPr>
          <a:lstStyle/>
          <a:p>
            <a:r>
              <a:rPr lang="sl-SI" b="0" dirty="0">
                <a:solidFill>
                  <a:srgbClr val="EC7A08"/>
                </a:solidFill>
              </a:rPr>
              <a:t>ODLOČBA O NEUSPEŠNEM KANDIDATU</a:t>
            </a:r>
            <a:br>
              <a:rPr lang="sl-SI" b="0" dirty="0">
                <a:solidFill>
                  <a:srgbClr val="EC7A08"/>
                </a:solidFill>
              </a:rPr>
            </a:br>
            <a:r>
              <a:rPr lang="sl-SI" sz="1800" b="0" dirty="0">
                <a:solidFill>
                  <a:srgbClr val="EC7A08"/>
                </a:solidFill>
              </a:rPr>
              <a:t>- zaradi izločilne napake						- neuspešen na preverjanju </a:t>
            </a:r>
            <a:endParaRPr lang="sl-SI" sz="1800" dirty="0"/>
          </a:p>
        </p:txBody>
      </p:sp>
      <p:pic>
        <p:nvPicPr>
          <p:cNvPr id="5" name="Označba mesta vsebine 7">
            <a:extLst>
              <a:ext uri="{FF2B5EF4-FFF2-40B4-BE49-F238E27FC236}">
                <a16:creationId xmlns:a16="http://schemas.microsoft.com/office/drawing/2014/main" id="{C1A0D5D7-DADF-4167-86BB-1C84F8E551EE}"/>
              </a:ext>
            </a:extLst>
          </p:cNvPr>
          <p:cNvPicPr>
            <a:picLocks noGrp="1" noChangeAspect="1"/>
          </p:cNvPicPr>
          <p:nvPr>
            <p:ph idx="1"/>
          </p:nvPr>
        </p:nvPicPr>
        <p:blipFill>
          <a:blip r:embed="rId2"/>
          <a:stretch>
            <a:fillRect/>
          </a:stretch>
        </p:blipFill>
        <p:spPr>
          <a:xfrm>
            <a:off x="529389" y="1704640"/>
            <a:ext cx="3453340" cy="5054031"/>
          </a:xfrm>
          <a:prstGeom prst="rect">
            <a:avLst/>
          </a:prstGeom>
        </p:spPr>
      </p:pic>
      <p:pic>
        <p:nvPicPr>
          <p:cNvPr id="6" name="Označba mesta vsebine 8">
            <a:extLst>
              <a:ext uri="{FF2B5EF4-FFF2-40B4-BE49-F238E27FC236}">
                <a16:creationId xmlns:a16="http://schemas.microsoft.com/office/drawing/2014/main" id="{8884DAA7-3B1B-4FAF-94E6-483DB6984719}"/>
              </a:ext>
            </a:extLst>
          </p:cNvPr>
          <p:cNvPicPr>
            <a:picLocks noChangeAspect="1"/>
          </p:cNvPicPr>
          <p:nvPr/>
        </p:nvPicPr>
        <p:blipFill>
          <a:blip r:embed="rId3"/>
          <a:stretch>
            <a:fillRect/>
          </a:stretch>
        </p:blipFill>
        <p:spPr>
          <a:xfrm>
            <a:off x="4235991" y="1704640"/>
            <a:ext cx="3381464" cy="4785631"/>
          </a:xfrm>
          <a:prstGeom prst="rect">
            <a:avLst/>
          </a:prstGeom>
        </p:spPr>
      </p:pic>
      <p:pic>
        <p:nvPicPr>
          <p:cNvPr id="8" name="Slika 7">
            <a:extLst>
              <a:ext uri="{FF2B5EF4-FFF2-40B4-BE49-F238E27FC236}">
                <a16:creationId xmlns:a16="http://schemas.microsoft.com/office/drawing/2014/main" id="{34E4E3E9-7EBB-42F4-9397-415AEE7B6430}"/>
              </a:ext>
            </a:extLst>
          </p:cNvPr>
          <p:cNvPicPr>
            <a:picLocks noChangeAspect="1"/>
          </p:cNvPicPr>
          <p:nvPr/>
        </p:nvPicPr>
        <p:blipFill>
          <a:blip r:embed="rId4"/>
          <a:stretch>
            <a:fillRect/>
          </a:stretch>
        </p:blipFill>
        <p:spPr>
          <a:xfrm>
            <a:off x="8074346" y="1832976"/>
            <a:ext cx="3381464" cy="4006349"/>
          </a:xfrm>
          <a:prstGeom prst="rect">
            <a:avLst/>
          </a:prstGeom>
        </p:spPr>
      </p:pic>
    </p:spTree>
    <p:extLst>
      <p:ext uri="{BB962C8B-B14F-4D97-AF65-F5344CB8AC3E}">
        <p14:creationId xmlns:p14="http://schemas.microsoft.com/office/powerpoint/2010/main" val="2597317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42347A3-DD7F-49A3-9358-A74FDB507999}"/>
              </a:ext>
            </a:extLst>
          </p:cNvPr>
          <p:cNvSpPr>
            <a:spLocks noGrp="1"/>
          </p:cNvSpPr>
          <p:nvPr>
            <p:ph type="title"/>
          </p:nvPr>
        </p:nvSpPr>
        <p:spPr>
          <a:xfrm>
            <a:off x="496184" y="575947"/>
            <a:ext cx="4549788" cy="2788411"/>
          </a:xfrm>
        </p:spPr>
        <p:txBody>
          <a:bodyPr>
            <a:normAutofit fontScale="90000"/>
          </a:bodyPr>
          <a:lstStyle/>
          <a:p>
            <a:r>
              <a:rPr lang="pt-BR" sz="3600" b="0" dirty="0">
                <a:solidFill>
                  <a:srgbClr val="EC7A08"/>
                </a:solidFill>
              </a:rPr>
              <a:t>OBVESTILO O IZPOLNJEVANJU POGOJEV ZA PRIDOBITEV CERTIFIKATA </a:t>
            </a:r>
            <a:br>
              <a:rPr lang="pt-BR" dirty="0"/>
            </a:br>
            <a:endParaRPr lang="sl-SI" dirty="0"/>
          </a:p>
        </p:txBody>
      </p:sp>
      <p:pic>
        <p:nvPicPr>
          <p:cNvPr id="6" name="Označba mesta vsebine 5">
            <a:extLst>
              <a:ext uri="{FF2B5EF4-FFF2-40B4-BE49-F238E27FC236}">
                <a16:creationId xmlns:a16="http://schemas.microsoft.com/office/drawing/2014/main" id="{D5D4EF87-7658-43BD-A9B3-549BAD4184AE}"/>
              </a:ext>
            </a:extLst>
          </p:cNvPr>
          <p:cNvPicPr>
            <a:picLocks noGrp="1" noChangeAspect="1"/>
          </p:cNvPicPr>
          <p:nvPr>
            <p:ph idx="10"/>
          </p:nvPr>
        </p:nvPicPr>
        <p:blipFill>
          <a:blip r:embed="rId2"/>
          <a:stretch>
            <a:fillRect/>
          </a:stretch>
        </p:blipFill>
        <p:spPr>
          <a:xfrm>
            <a:off x="6345382" y="113885"/>
            <a:ext cx="4549788" cy="6500947"/>
          </a:xfrm>
        </p:spPr>
      </p:pic>
    </p:spTree>
    <p:extLst>
      <p:ext uri="{BB962C8B-B14F-4D97-AF65-F5344CB8AC3E}">
        <p14:creationId xmlns:p14="http://schemas.microsoft.com/office/powerpoint/2010/main" val="3044243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9DD7FB-65EC-4627-86E2-F233F13E0F7C}"/>
              </a:ext>
            </a:extLst>
          </p:cNvPr>
          <p:cNvSpPr>
            <a:spLocks noGrp="1"/>
          </p:cNvSpPr>
          <p:nvPr>
            <p:ph type="title"/>
          </p:nvPr>
        </p:nvSpPr>
        <p:spPr/>
        <p:txBody>
          <a:bodyPr>
            <a:normAutofit fontScale="90000"/>
          </a:bodyPr>
          <a:lstStyle/>
          <a:p>
            <a:r>
              <a:rPr lang="sl-SI" sz="3600" b="0" dirty="0">
                <a:solidFill>
                  <a:srgbClr val="EC7A08"/>
                </a:solidFill>
              </a:rPr>
              <a:t>SKLEP O USTAVITVI POSTOPKA IZ UPRAVIČENIH RAZLOGOV</a:t>
            </a:r>
            <a:br>
              <a:rPr lang="sl-SI" dirty="0"/>
            </a:br>
            <a:endParaRPr lang="sl-SI" dirty="0"/>
          </a:p>
        </p:txBody>
      </p:sp>
      <p:pic>
        <p:nvPicPr>
          <p:cNvPr id="6" name="Označba mesta vsebine 5">
            <a:extLst>
              <a:ext uri="{FF2B5EF4-FFF2-40B4-BE49-F238E27FC236}">
                <a16:creationId xmlns:a16="http://schemas.microsoft.com/office/drawing/2014/main" id="{2DEC37E4-CF3E-410F-BBC2-FD4433A4695D}"/>
              </a:ext>
            </a:extLst>
          </p:cNvPr>
          <p:cNvPicPr>
            <a:picLocks noGrp="1" noChangeAspect="1"/>
          </p:cNvPicPr>
          <p:nvPr>
            <p:ph idx="1"/>
          </p:nvPr>
        </p:nvPicPr>
        <p:blipFill>
          <a:blip r:embed="rId2"/>
          <a:stretch>
            <a:fillRect/>
          </a:stretch>
        </p:blipFill>
        <p:spPr>
          <a:xfrm>
            <a:off x="1883298" y="1219200"/>
            <a:ext cx="3532628" cy="5431673"/>
          </a:xfrm>
        </p:spPr>
      </p:pic>
      <p:pic>
        <p:nvPicPr>
          <p:cNvPr id="8" name="Označba mesta vsebine 7">
            <a:extLst>
              <a:ext uri="{FF2B5EF4-FFF2-40B4-BE49-F238E27FC236}">
                <a16:creationId xmlns:a16="http://schemas.microsoft.com/office/drawing/2014/main" id="{EB60520E-FCC9-4605-B60B-7F4659B6408E}"/>
              </a:ext>
            </a:extLst>
          </p:cNvPr>
          <p:cNvPicPr>
            <a:picLocks noGrp="1" noChangeAspect="1"/>
          </p:cNvPicPr>
          <p:nvPr>
            <p:ph idx="10"/>
          </p:nvPr>
        </p:nvPicPr>
        <p:blipFill>
          <a:blip r:embed="rId3"/>
          <a:stretch>
            <a:fillRect/>
          </a:stretch>
        </p:blipFill>
        <p:spPr>
          <a:xfrm>
            <a:off x="5833223" y="1170193"/>
            <a:ext cx="3708159" cy="5307347"/>
          </a:xfrm>
        </p:spPr>
      </p:pic>
    </p:spTree>
    <p:extLst>
      <p:ext uri="{BB962C8B-B14F-4D97-AF65-F5344CB8AC3E}">
        <p14:creationId xmlns:p14="http://schemas.microsoft.com/office/powerpoint/2010/main" val="4079820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1D0930E-E039-4583-BCC2-84F36044E948}"/>
              </a:ext>
            </a:extLst>
          </p:cNvPr>
          <p:cNvSpPr>
            <a:spLocks noGrp="1"/>
          </p:cNvSpPr>
          <p:nvPr>
            <p:ph type="title"/>
          </p:nvPr>
        </p:nvSpPr>
        <p:spPr>
          <a:xfrm>
            <a:off x="856401" y="380460"/>
            <a:ext cx="10315219" cy="1143000"/>
          </a:xfrm>
        </p:spPr>
        <p:txBody>
          <a:bodyPr anchor="ctr">
            <a:normAutofit/>
          </a:bodyPr>
          <a:lstStyle/>
          <a:p>
            <a:pPr>
              <a:lnSpc>
                <a:spcPct val="90000"/>
              </a:lnSpc>
            </a:pPr>
            <a:r>
              <a:rPr lang="pl-PL" sz="3700"/>
              <a:t>VAJA – PRIPRAVA DOKUMENTOV ZA KOMISIJO</a:t>
            </a:r>
            <a:endParaRPr lang="sl-SI" sz="3700"/>
          </a:p>
        </p:txBody>
      </p:sp>
      <p:sp>
        <p:nvSpPr>
          <p:cNvPr id="3" name="Označba mesta vsebine 2">
            <a:extLst>
              <a:ext uri="{FF2B5EF4-FFF2-40B4-BE49-F238E27FC236}">
                <a16:creationId xmlns:a16="http://schemas.microsoft.com/office/drawing/2014/main" id="{60320C59-9FF6-477E-B2BF-F30F24BA6375}"/>
              </a:ext>
            </a:extLst>
          </p:cNvPr>
          <p:cNvSpPr>
            <a:spLocks noGrp="1"/>
          </p:cNvSpPr>
          <p:nvPr>
            <p:ph idx="1"/>
          </p:nvPr>
        </p:nvSpPr>
        <p:spPr>
          <a:xfrm>
            <a:off x="856402" y="1929426"/>
            <a:ext cx="4964600" cy="3726294"/>
          </a:xfrm>
        </p:spPr>
        <p:txBody>
          <a:bodyPr>
            <a:normAutofit lnSpcReduction="10000"/>
          </a:bodyPr>
          <a:lstStyle/>
          <a:p>
            <a:pPr marL="0" indent="0">
              <a:lnSpc>
                <a:spcPct val="120000"/>
              </a:lnSpc>
              <a:buNone/>
            </a:pPr>
            <a:r>
              <a:rPr lang="sl-SI" sz="1500" b="1" dirty="0">
                <a:solidFill>
                  <a:srgbClr val="003150"/>
                </a:solidFill>
              </a:rPr>
              <a:t>DELO NA PRIMERU </a:t>
            </a:r>
            <a:r>
              <a:rPr lang="sl-SI" sz="1500" dirty="0">
                <a:solidFill>
                  <a:srgbClr val="003150"/>
                </a:solidFill>
              </a:rPr>
              <a:t>OSEBNE ZBIRNE MAPE – </a:t>
            </a:r>
          </a:p>
          <a:p>
            <a:pPr marL="0" indent="0">
              <a:lnSpc>
                <a:spcPct val="120000"/>
              </a:lnSpc>
              <a:buNone/>
            </a:pPr>
            <a:r>
              <a:rPr lang="sl-SI" sz="1500" b="1" dirty="0">
                <a:solidFill>
                  <a:srgbClr val="EC7A08"/>
                </a:solidFill>
              </a:rPr>
              <a:t>NPK Sadjar/Sadjarka</a:t>
            </a:r>
          </a:p>
          <a:p>
            <a:pPr marL="0" indent="0">
              <a:lnSpc>
                <a:spcPct val="120000"/>
              </a:lnSpc>
              <a:buNone/>
            </a:pPr>
            <a:r>
              <a:rPr lang="sl-SI" sz="1500" b="1" dirty="0">
                <a:solidFill>
                  <a:srgbClr val="003150"/>
                </a:solidFill>
              </a:rPr>
              <a:t>Svetovalni postopek in priprava zapisnika o svetovanju</a:t>
            </a:r>
          </a:p>
          <a:p>
            <a:pPr marL="0" indent="0">
              <a:lnSpc>
                <a:spcPct val="120000"/>
              </a:lnSpc>
              <a:buNone/>
            </a:pPr>
            <a:endParaRPr lang="sl-SI" sz="1500" dirty="0">
              <a:solidFill>
                <a:srgbClr val="003150"/>
              </a:solidFill>
            </a:endParaRPr>
          </a:p>
          <a:p>
            <a:pPr marL="0" indent="0">
              <a:lnSpc>
                <a:spcPct val="120000"/>
              </a:lnSpc>
              <a:buNone/>
            </a:pPr>
            <a:r>
              <a:rPr lang="sl-SI" sz="1500" b="1" dirty="0">
                <a:solidFill>
                  <a:srgbClr val="003150"/>
                </a:solidFill>
              </a:rPr>
              <a:t>Administrativno tehnična podpora komisiji</a:t>
            </a:r>
          </a:p>
          <a:p>
            <a:pPr>
              <a:lnSpc>
                <a:spcPct val="120000"/>
              </a:lnSpc>
              <a:buFont typeface="Wingdings" panose="05000000000000000000" pitchFamily="2" charset="2"/>
              <a:buChar char="§"/>
            </a:pPr>
            <a:r>
              <a:rPr lang="sl-SI" sz="1500" dirty="0">
                <a:solidFill>
                  <a:srgbClr val="003150"/>
                </a:solidFill>
              </a:rPr>
              <a:t>Glede na določila kataloga izberite in pripravite vse potrebne obrazce za nadaljnje delo komisije;</a:t>
            </a:r>
          </a:p>
          <a:p>
            <a:pPr>
              <a:lnSpc>
                <a:spcPct val="120000"/>
              </a:lnSpc>
              <a:buFont typeface="Wingdings" panose="05000000000000000000" pitchFamily="2" charset="2"/>
              <a:buChar char="§"/>
            </a:pPr>
            <a:r>
              <a:rPr lang="sl-SI" sz="1500" dirty="0">
                <a:solidFill>
                  <a:srgbClr val="003150"/>
                </a:solidFill>
              </a:rPr>
              <a:t>(pred)pripravite zapisnik o vrednotenju OZM, zapisnik o poteku potrjevanja NPK, zapisnik o poteku preverjanja z ustreznimi ocenjevalnimi obrazci.</a:t>
            </a:r>
          </a:p>
          <a:p>
            <a:pPr marL="0" indent="0">
              <a:lnSpc>
                <a:spcPct val="120000"/>
              </a:lnSpc>
              <a:buNone/>
            </a:pPr>
            <a:endParaRPr lang="sl-SI" sz="1500" dirty="0"/>
          </a:p>
        </p:txBody>
      </p:sp>
      <p:pic>
        <p:nvPicPr>
          <p:cNvPr id="6" name="Slika 5">
            <a:extLst>
              <a:ext uri="{FF2B5EF4-FFF2-40B4-BE49-F238E27FC236}">
                <a16:creationId xmlns:a16="http://schemas.microsoft.com/office/drawing/2014/main" id="{6362B59B-39B1-49B6-845A-55760A95A1C2}"/>
              </a:ext>
            </a:extLst>
          </p:cNvPr>
          <p:cNvPicPr>
            <a:picLocks noChangeAspect="1"/>
          </p:cNvPicPr>
          <p:nvPr/>
        </p:nvPicPr>
        <p:blipFill>
          <a:blip r:embed="rId2"/>
          <a:stretch>
            <a:fillRect/>
          </a:stretch>
        </p:blipFill>
        <p:spPr>
          <a:xfrm>
            <a:off x="6462563" y="1928813"/>
            <a:ext cx="4326236" cy="3727450"/>
          </a:xfrm>
          <a:prstGeom prst="rect">
            <a:avLst/>
          </a:prstGeom>
          <a:noFill/>
        </p:spPr>
      </p:pic>
    </p:spTree>
    <p:extLst>
      <p:ext uri="{BB962C8B-B14F-4D97-AF65-F5344CB8AC3E}">
        <p14:creationId xmlns:p14="http://schemas.microsoft.com/office/powerpoint/2010/main" val="3211184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a:extLst>
              <a:ext uri="{FF2B5EF4-FFF2-40B4-BE49-F238E27FC236}">
                <a16:creationId xmlns:a16="http://schemas.microsoft.com/office/drawing/2014/main" id="{7636C896-6BCF-4BFB-B6D2-421ADA1F82F1}"/>
              </a:ext>
            </a:extLst>
          </p:cNvPr>
          <p:cNvSpPr txBox="1"/>
          <p:nvPr/>
        </p:nvSpPr>
        <p:spPr>
          <a:xfrm>
            <a:off x="689811" y="850231"/>
            <a:ext cx="9849851" cy="5078313"/>
          </a:xfrm>
          <a:prstGeom prst="rect">
            <a:avLst/>
          </a:prstGeom>
          <a:noFill/>
        </p:spPr>
        <p:txBody>
          <a:bodyPr wrap="square">
            <a:spAutoFit/>
          </a:bodyPr>
          <a:lstStyle/>
          <a:p>
            <a:pPr algn="ctr"/>
            <a:r>
              <a:rPr lang="pl-PL" sz="3600" b="1" dirty="0">
                <a:solidFill>
                  <a:srgbClr val="003150"/>
                </a:solidFill>
              </a:rPr>
              <a:t>HVALA ZA POZORNOST</a:t>
            </a:r>
          </a:p>
          <a:p>
            <a:endParaRPr lang="pl-PL" sz="3600" dirty="0">
              <a:solidFill>
                <a:srgbClr val="003150"/>
              </a:solidFill>
            </a:endParaRPr>
          </a:p>
          <a:p>
            <a:endParaRPr lang="pl-PL" sz="3600" dirty="0">
              <a:solidFill>
                <a:srgbClr val="003150"/>
              </a:solidFill>
            </a:endParaRPr>
          </a:p>
          <a:p>
            <a:endParaRPr lang="pl-PL" sz="3600" dirty="0">
              <a:solidFill>
                <a:srgbClr val="003150"/>
              </a:solidFill>
            </a:endParaRPr>
          </a:p>
          <a:p>
            <a:endParaRPr lang="pl-PL" sz="3600" dirty="0">
              <a:solidFill>
                <a:srgbClr val="003150"/>
              </a:solidFill>
            </a:endParaRPr>
          </a:p>
          <a:p>
            <a:endParaRPr lang="pl-PL" sz="3600" dirty="0">
              <a:solidFill>
                <a:srgbClr val="003150"/>
              </a:solidFill>
            </a:endParaRPr>
          </a:p>
          <a:p>
            <a:endParaRPr lang="pl-PL" sz="3600" dirty="0">
              <a:solidFill>
                <a:srgbClr val="003150"/>
              </a:solidFill>
            </a:endParaRPr>
          </a:p>
          <a:p>
            <a:r>
              <a:rPr lang="pl-PL" sz="3600" dirty="0">
                <a:solidFill>
                  <a:srgbClr val="003150"/>
                </a:solidFill>
              </a:rPr>
              <a:t>KONTAKT:</a:t>
            </a:r>
          </a:p>
          <a:p>
            <a:r>
              <a:rPr lang="pl-PL" sz="3600" dirty="0">
                <a:solidFill>
                  <a:srgbClr val="003150"/>
                </a:solidFill>
              </a:rPr>
              <a:t>barbara.kuncic@cpi.si</a:t>
            </a:r>
          </a:p>
        </p:txBody>
      </p:sp>
      <p:pic>
        <p:nvPicPr>
          <p:cNvPr id="8" name="Slika 7" descr="Rezultat iskanja slik za @">
            <a:extLst>
              <a:ext uri="{FF2B5EF4-FFF2-40B4-BE49-F238E27FC236}">
                <a16:creationId xmlns:a16="http://schemas.microsoft.com/office/drawing/2014/main" id="{81E25816-BB5D-49C4-8EFC-82150B17035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789" y="2294786"/>
            <a:ext cx="1371600" cy="1371600"/>
          </a:xfrm>
          <a:prstGeom prst="rect">
            <a:avLst/>
          </a:prstGeom>
          <a:noFill/>
          <a:ln>
            <a:noFill/>
          </a:ln>
        </p:spPr>
      </p:pic>
    </p:spTree>
    <p:extLst>
      <p:ext uri="{BB962C8B-B14F-4D97-AF65-F5344CB8AC3E}">
        <p14:creationId xmlns:p14="http://schemas.microsoft.com/office/powerpoint/2010/main" val="2737593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sl-SI" sz="3600" dirty="0"/>
              <a:t>ZAKONSKE PODLAGE</a:t>
            </a:r>
            <a:endParaRPr lang="en-US" sz="3600" dirty="0"/>
          </a:p>
        </p:txBody>
      </p:sp>
      <p:sp>
        <p:nvSpPr>
          <p:cNvPr id="11267" name="Rectangle 3"/>
          <p:cNvSpPr>
            <a:spLocks noGrp="1" noChangeArrowheads="1"/>
          </p:cNvSpPr>
          <p:nvPr>
            <p:ph type="body" idx="1"/>
          </p:nvPr>
        </p:nvSpPr>
        <p:spPr>
          <a:xfrm>
            <a:off x="856401" y="1240768"/>
            <a:ext cx="10357031" cy="3761569"/>
          </a:xfrm>
        </p:spPr>
        <p:txBody>
          <a:bodyPr>
            <a:normAutofit/>
          </a:bodyPr>
          <a:lstStyle/>
          <a:p>
            <a:pPr>
              <a:buFont typeface="Arial" panose="020B0604020202020204" pitchFamily="34" charset="0"/>
              <a:buChar char="•"/>
            </a:pPr>
            <a:r>
              <a:rPr lang="sl-SI" sz="2400" dirty="0">
                <a:solidFill>
                  <a:srgbClr val="003150"/>
                </a:solidFill>
              </a:rPr>
              <a:t>Zakon o nacionalnih poklicnih kvalifikacijah (UL 81/2000, 83/2003, 1/2007, 85/09)</a:t>
            </a:r>
          </a:p>
          <a:p>
            <a:pPr>
              <a:buFont typeface="Arial" panose="020B0604020202020204" pitchFamily="34" charset="0"/>
              <a:buChar char="•"/>
            </a:pPr>
            <a:r>
              <a:rPr lang="sl-SI" sz="2400" dirty="0">
                <a:solidFill>
                  <a:srgbClr val="003150"/>
                </a:solidFill>
              </a:rPr>
              <a:t>Pravilnik o načinu in postopku preverjanja in potrjevanja nacionalnih poklicnih kvalifikacij (Uradni list RS, št. 67/15, 182/20 in 127/22)</a:t>
            </a:r>
          </a:p>
          <a:p>
            <a:endParaRPr lang="en-GB" dirty="0"/>
          </a:p>
        </p:txBody>
      </p:sp>
      <p:pic>
        <p:nvPicPr>
          <p:cNvPr id="2" name="Slika 1"/>
          <p:cNvPicPr>
            <a:picLocks noChangeAspect="1"/>
          </p:cNvPicPr>
          <p:nvPr/>
        </p:nvPicPr>
        <p:blipFill>
          <a:blip r:embed="rId3"/>
          <a:stretch>
            <a:fillRect/>
          </a:stretch>
        </p:blipFill>
        <p:spPr>
          <a:xfrm>
            <a:off x="3559945" y="3676225"/>
            <a:ext cx="4222541" cy="1941007"/>
          </a:xfrm>
          <a:prstGeom prst="rect">
            <a:avLst/>
          </a:prstGeom>
        </p:spPr>
      </p:pic>
    </p:spTree>
    <p:extLst>
      <p:ext uri="{BB962C8B-B14F-4D97-AF65-F5344CB8AC3E}">
        <p14:creationId xmlns:p14="http://schemas.microsoft.com/office/powerpoint/2010/main" val="222094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3"/>
          <a:stretch>
            <a:fillRect/>
          </a:stretch>
        </p:blipFill>
        <p:spPr>
          <a:xfrm>
            <a:off x="10534128" y="3566533"/>
            <a:ext cx="1654697" cy="2261419"/>
          </a:xfrm>
          <a:prstGeom prst="rect">
            <a:avLst/>
          </a:prstGeom>
        </p:spPr>
      </p:pic>
      <p:sp>
        <p:nvSpPr>
          <p:cNvPr id="2" name="Naslov 1"/>
          <p:cNvSpPr>
            <a:spLocks noGrp="1"/>
          </p:cNvSpPr>
          <p:nvPr>
            <p:ph type="title"/>
          </p:nvPr>
        </p:nvSpPr>
        <p:spPr>
          <a:xfrm>
            <a:off x="856401" y="380459"/>
            <a:ext cx="10491613" cy="1968421"/>
          </a:xfrm>
        </p:spPr>
        <p:txBody>
          <a:bodyPr>
            <a:noAutofit/>
          </a:bodyPr>
          <a:lstStyle/>
          <a:p>
            <a:r>
              <a:rPr lang="sl-SI" sz="3600" dirty="0"/>
              <a:t>P R A V I L N I K  </a:t>
            </a:r>
            <a:r>
              <a:rPr lang="sl-SI" sz="3200" dirty="0"/>
              <a:t>o načinu in postopku preverjanja in potrjevanja nacionalnih poklicnih kvalifikacij (Uradni list RS Št.  UL  </a:t>
            </a:r>
            <a:r>
              <a:rPr lang="sl-SI" sz="3200" dirty="0">
                <a:hlinkClick r:id="rId4" tooltip="Pravilnik o načinu in postopku preverjanja in potrjevanja nacionalnih poklicnih kvalifikacij">
                  <a:extLst>
                    <a:ext uri="{A12FA001-AC4F-418D-AE19-62706E023703}">
                      <ahyp:hlinkClr xmlns:ahyp="http://schemas.microsoft.com/office/drawing/2018/hyperlinkcolor" val="tx"/>
                    </a:ext>
                  </a:extLst>
                </a:hlinkClick>
              </a:rPr>
              <a:t>67/15</a:t>
            </a:r>
            <a:r>
              <a:rPr lang="sl-SI" sz="3200" dirty="0"/>
              <a:t>, </a:t>
            </a:r>
            <a:r>
              <a:rPr lang="sl-SI" sz="3200" dirty="0">
                <a:hlinkClick r:id="rId5" tooltip="Pravilnik o spremembah in dopolnitvah Pravilnika o načinu in postopku preverjanja in potrjevanja nacionalnih poklicnih kvalifikacij">
                  <a:extLst>
                    <a:ext uri="{A12FA001-AC4F-418D-AE19-62706E023703}">
                      <ahyp:hlinkClr xmlns:ahyp="http://schemas.microsoft.com/office/drawing/2018/hyperlinkcolor" val="tx"/>
                    </a:ext>
                  </a:extLst>
                </a:hlinkClick>
              </a:rPr>
              <a:t>182/20</a:t>
            </a:r>
            <a:r>
              <a:rPr lang="sl-SI" sz="3200" dirty="0"/>
              <a:t> in </a:t>
            </a:r>
            <a:r>
              <a:rPr lang="sl-SI" sz="3200" dirty="0">
                <a:hlinkClick r:id="rId6" tooltip="Pravilnik o spremembi Pravilnika o načinu in postopku preverjanja in potrjevanja nacionalnih poklicnih kvalifikacij">
                  <a:extLst>
                    <a:ext uri="{A12FA001-AC4F-418D-AE19-62706E023703}">
                      <ahyp:hlinkClr xmlns:ahyp="http://schemas.microsoft.com/office/drawing/2018/hyperlinkcolor" val="tx"/>
                    </a:ext>
                  </a:extLst>
                </a:hlinkClick>
              </a:rPr>
              <a:t>127/22</a:t>
            </a:r>
            <a:r>
              <a:rPr lang="sl-SI" sz="3200" dirty="0"/>
              <a:t>) predpisuje v 2. členu, 3. odstavku, da :</a:t>
            </a:r>
            <a:br>
              <a:rPr lang="sl-SI" sz="3200" dirty="0"/>
            </a:br>
            <a:endParaRPr lang="sl-SI" sz="3200" dirty="0"/>
          </a:p>
        </p:txBody>
      </p:sp>
      <p:sp>
        <p:nvSpPr>
          <p:cNvPr id="3" name="Označba mesta vsebine 2"/>
          <p:cNvSpPr>
            <a:spLocks noGrp="1"/>
          </p:cNvSpPr>
          <p:nvPr>
            <p:ph idx="1"/>
          </p:nvPr>
        </p:nvSpPr>
        <p:spPr>
          <a:xfrm>
            <a:off x="331273" y="2269996"/>
            <a:ext cx="10491613" cy="4478250"/>
          </a:xfrm>
        </p:spPr>
        <p:txBody>
          <a:bodyPr>
            <a:normAutofit fontScale="55000" lnSpcReduction="20000"/>
          </a:bodyPr>
          <a:lstStyle/>
          <a:p>
            <a:pPr marL="0" indent="0">
              <a:buNone/>
            </a:pPr>
            <a:r>
              <a:rPr lang="sl-SI" sz="3500" dirty="0">
                <a:solidFill>
                  <a:srgbClr val="003150"/>
                </a:solidFill>
              </a:rPr>
              <a:t>Center Republike Slovenije za poklicno izobraževanje objavi </a:t>
            </a:r>
            <a:r>
              <a:rPr lang="sl-SI" sz="3500" b="1" dirty="0">
                <a:solidFill>
                  <a:srgbClr val="003150"/>
                </a:solidFill>
              </a:rPr>
              <a:t>dokumente, ki so sestavni del postopka </a:t>
            </a:r>
            <a:r>
              <a:rPr lang="sl-SI" sz="3500" dirty="0">
                <a:solidFill>
                  <a:srgbClr val="003150"/>
                </a:solidFill>
              </a:rPr>
              <a:t>preverjanja in potrjevanja, </a:t>
            </a:r>
            <a:r>
              <a:rPr lang="sl-SI" sz="3500" b="1" dirty="0">
                <a:solidFill>
                  <a:srgbClr val="003150"/>
                </a:solidFill>
              </a:rPr>
              <a:t>na spletni strani nacionalnega informacijskega središča</a:t>
            </a:r>
            <a:r>
              <a:rPr lang="sl-SI" sz="3500" dirty="0">
                <a:solidFill>
                  <a:srgbClr val="003150"/>
                </a:solidFill>
              </a:rPr>
              <a:t> za poklicne kvalifikacije (v nadaljnjem besedilu: nacionalno informacijsko središče), in sicer:</a:t>
            </a:r>
          </a:p>
          <a:p>
            <a:pPr lvl="0"/>
            <a:r>
              <a:rPr lang="sl-SI" sz="3500" dirty="0">
                <a:solidFill>
                  <a:srgbClr val="003150"/>
                </a:solidFill>
              </a:rPr>
              <a:t>vlogo za pridobitev certifikata,</a:t>
            </a:r>
          </a:p>
          <a:p>
            <a:pPr lvl="0"/>
            <a:r>
              <a:rPr lang="sl-SI" sz="3500" dirty="0">
                <a:solidFill>
                  <a:srgbClr val="003150"/>
                </a:solidFill>
              </a:rPr>
              <a:t>osebno zbirno mapo,</a:t>
            </a:r>
          </a:p>
          <a:p>
            <a:pPr lvl="0"/>
            <a:r>
              <a:rPr lang="sl-SI" sz="3500" dirty="0">
                <a:solidFill>
                  <a:srgbClr val="003150"/>
                </a:solidFill>
              </a:rPr>
              <a:t>zapisnik o svetovanju,</a:t>
            </a:r>
          </a:p>
          <a:p>
            <a:pPr lvl="0"/>
            <a:r>
              <a:rPr lang="sl-SI" sz="3500" dirty="0">
                <a:solidFill>
                  <a:srgbClr val="003150"/>
                </a:solidFill>
              </a:rPr>
              <a:t>zapisnik o potrjevanju nacionalne poklicne kvalifikacije na podlagi listin,</a:t>
            </a:r>
          </a:p>
          <a:p>
            <a:pPr lvl="0"/>
            <a:r>
              <a:rPr lang="sl-SI" sz="3500" dirty="0">
                <a:solidFill>
                  <a:srgbClr val="003150"/>
                </a:solidFill>
              </a:rPr>
              <a:t>zapisnik oziroma zapisnike o neposrednem preverjanju nacionalne poklicne kvalifikacije,</a:t>
            </a:r>
          </a:p>
          <a:p>
            <a:pPr lvl="0"/>
            <a:r>
              <a:rPr lang="sl-SI" sz="3500" dirty="0">
                <a:solidFill>
                  <a:srgbClr val="003150"/>
                </a:solidFill>
              </a:rPr>
              <a:t>ZAKLJUČNI DOKUMENT (certifikat, odločba, sklep) – skladno z odločitvijo komisije.</a:t>
            </a:r>
          </a:p>
          <a:p>
            <a:pPr marL="0" lvl="0" indent="0" algn="ctr">
              <a:buNone/>
            </a:pPr>
            <a:r>
              <a:rPr lang="sl-SI" dirty="0">
                <a:solidFill>
                  <a:srgbClr val="003150"/>
                </a:solidFill>
                <a:hlinkClick r:id="rId7"/>
              </a:rPr>
              <a:t>www.nrpslo.org</a:t>
            </a:r>
            <a:endParaRPr lang="sl-SI" dirty="0">
              <a:solidFill>
                <a:srgbClr val="003150"/>
              </a:solidFill>
            </a:endParaRPr>
          </a:p>
          <a:p>
            <a:pPr lvl="0"/>
            <a:endParaRPr lang="sl-SI" dirty="0">
              <a:solidFill>
                <a:srgbClr val="003150"/>
              </a:solidFill>
            </a:endParaRPr>
          </a:p>
          <a:p>
            <a:endParaRPr lang="sl-SI" dirty="0"/>
          </a:p>
        </p:txBody>
      </p:sp>
    </p:spTree>
    <p:extLst>
      <p:ext uri="{BB962C8B-B14F-4D97-AF65-F5344CB8AC3E}">
        <p14:creationId xmlns:p14="http://schemas.microsoft.com/office/powerpoint/2010/main" val="3054157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gn="ctr"/>
            <a:r>
              <a:rPr lang="sl-SI" dirty="0"/>
              <a:t>5. člen </a:t>
            </a:r>
            <a:br>
              <a:rPr lang="sl-SI" dirty="0"/>
            </a:br>
            <a:r>
              <a:rPr lang="sl-SI" dirty="0"/>
              <a:t>(vloga za pridobitev certifikata) </a:t>
            </a:r>
          </a:p>
        </p:txBody>
      </p:sp>
      <p:sp>
        <p:nvSpPr>
          <p:cNvPr id="3" name="Ograda vsebine 2"/>
          <p:cNvSpPr>
            <a:spLocks noGrp="1"/>
          </p:cNvSpPr>
          <p:nvPr>
            <p:ph idx="1"/>
          </p:nvPr>
        </p:nvSpPr>
        <p:spPr/>
        <p:txBody>
          <a:bodyPr>
            <a:normAutofit fontScale="77500" lnSpcReduction="20000"/>
          </a:bodyPr>
          <a:lstStyle/>
          <a:p>
            <a:pPr>
              <a:buFont typeface="Arial" panose="020B0604020202020204" pitchFamily="34" charset="0"/>
              <a:buChar char="•"/>
            </a:pPr>
            <a:r>
              <a:rPr lang="sl-SI" dirty="0">
                <a:solidFill>
                  <a:srgbClr val="003150"/>
                </a:solidFill>
              </a:rPr>
              <a:t>(1) Vloga za pridobitev certifikata (v nadaljnjem besedilu: vloga) se vloži pri izvajalcu.</a:t>
            </a:r>
          </a:p>
          <a:p>
            <a:pPr>
              <a:buFont typeface="Arial" panose="020B0604020202020204" pitchFamily="34" charset="0"/>
              <a:buChar char="•"/>
            </a:pPr>
            <a:r>
              <a:rPr lang="sl-SI" dirty="0">
                <a:solidFill>
                  <a:srgbClr val="003150"/>
                </a:solidFill>
              </a:rPr>
              <a:t>(2) Vlogi kandidat priloži dokazila, iz katerih je razvidno, da izpolnjuje vstopne pogoje, določene s katalogom. Če kandidat vlogi ne predloži dokazil o izpolnjevanju vstopnih pogojev, izvajalec pozove kandidata, da jo dopolni. </a:t>
            </a:r>
            <a:r>
              <a:rPr lang="sl-SI" b="1" dirty="0">
                <a:solidFill>
                  <a:srgbClr val="003150"/>
                </a:solidFill>
              </a:rPr>
              <a:t>Če izvajalec na podlagi predloženih listin ne more ugotoviti, ali kandidat izpolnjuje vstopne pogoje, za mnenje zaprosi Center Republike Slovenije za poklicno izobraževanje oziroma drugo pristojno institucijo v Republiki Sloveniji.</a:t>
            </a:r>
          </a:p>
          <a:p>
            <a:endParaRPr lang="sl-SI" dirty="0"/>
          </a:p>
        </p:txBody>
      </p:sp>
    </p:spTree>
    <p:extLst>
      <p:ext uri="{BB962C8B-B14F-4D97-AF65-F5344CB8AC3E}">
        <p14:creationId xmlns:p14="http://schemas.microsoft.com/office/powerpoint/2010/main" val="4212170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značba mesta vsebine 6">
            <a:extLst>
              <a:ext uri="{FF2B5EF4-FFF2-40B4-BE49-F238E27FC236}">
                <a16:creationId xmlns:a16="http://schemas.microsoft.com/office/drawing/2014/main" id="{2023419F-169A-48A4-91F9-7CDBEC952204}"/>
              </a:ext>
            </a:extLst>
          </p:cNvPr>
          <p:cNvSpPr>
            <a:spLocks noGrp="1"/>
          </p:cNvSpPr>
          <p:nvPr>
            <p:ph idx="1"/>
          </p:nvPr>
        </p:nvSpPr>
        <p:spPr>
          <a:xfrm>
            <a:off x="336885" y="1929425"/>
            <a:ext cx="11011129" cy="4679922"/>
          </a:xfrm>
        </p:spPr>
        <p:txBody>
          <a:bodyPr>
            <a:normAutofit fontScale="70000" lnSpcReduction="20000"/>
          </a:bodyPr>
          <a:lstStyle/>
          <a:p>
            <a:pPr algn="just"/>
            <a:r>
              <a:rPr lang="sl-SI" sz="2800" dirty="0">
                <a:solidFill>
                  <a:srgbClr val="003150"/>
                </a:solidFill>
                <a:effectLst/>
                <a:latin typeface="+mj-lt"/>
              </a:rPr>
              <a:t>(1) </a:t>
            </a:r>
            <a:r>
              <a:rPr lang="sl-SI" sz="2800" b="1" dirty="0">
                <a:solidFill>
                  <a:srgbClr val="EC7A08"/>
                </a:solidFill>
                <a:effectLst/>
                <a:latin typeface="+mj-lt"/>
                <a:ea typeface="+mj-ea"/>
                <a:cs typeface="+mj-cs"/>
              </a:rPr>
              <a:t>Izvajalec</a:t>
            </a:r>
            <a:r>
              <a:rPr lang="sl-SI" sz="2800" dirty="0">
                <a:solidFill>
                  <a:srgbClr val="003150"/>
                </a:solidFill>
                <a:effectLst/>
                <a:latin typeface="+mj-lt"/>
              </a:rPr>
              <a:t> kandidatu </a:t>
            </a:r>
            <a:r>
              <a:rPr lang="sl-SI" sz="2800" b="1" dirty="0">
                <a:solidFill>
                  <a:srgbClr val="EC7A08"/>
                </a:solidFill>
                <a:effectLst/>
                <a:latin typeface="+mj-lt"/>
                <a:ea typeface="+mj-ea"/>
                <a:cs typeface="+mj-cs"/>
              </a:rPr>
              <a:t>zagotovi informacije o vstopnih pogojih</a:t>
            </a:r>
            <a:r>
              <a:rPr lang="sl-SI" sz="2800" dirty="0">
                <a:solidFill>
                  <a:srgbClr val="003150"/>
                </a:solidFill>
                <a:effectLst/>
                <a:latin typeface="+mj-lt"/>
              </a:rPr>
              <a:t>, možnostih za pridobitev nacionalne poklicne kvalifikacije in svetovanje v postopku pridobitve nacionalne poklicne kvalifikacije.</a:t>
            </a:r>
          </a:p>
          <a:p>
            <a:pPr algn="just"/>
            <a:r>
              <a:rPr lang="sl-SI" sz="2800" dirty="0">
                <a:solidFill>
                  <a:srgbClr val="003150"/>
                </a:solidFill>
                <a:effectLst/>
                <a:latin typeface="+mj-lt"/>
              </a:rPr>
              <a:t>(2) V okviru svetovanja svetovalec </a:t>
            </a:r>
            <a:r>
              <a:rPr lang="sl-SI" sz="2800" b="1" dirty="0">
                <a:solidFill>
                  <a:srgbClr val="EC7A08"/>
                </a:solidFill>
                <a:effectLst/>
                <a:latin typeface="+mj-lt"/>
                <a:ea typeface="+mj-ea"/>
                <a:cs typeface="+mj-cs"/>
              </a:rPr>
              <a:t>kandidatu nudi pomoč pri sestavi osebne zbirne mape</a:t>
            </a:r>
            <a:r>
              <a:rPr lang="sl-SI" sz="2800" dirty="0">
                <a:solidFill>
                  <a:srgbClr val="EC7A08"/>
                </a:solidFill>
                <a:effectLst/>
                <a:latin typeface="+mj-lt"/>
              </a:rPr>
              <a:t>. </a:t>
            </a:r>
            <a:r>
              <a:rPr lang="sl-SI" sz="2800" b="1" dirty="0">
                <a:solidFill>
                  <a:srgbClr val="EC7A08"/>
                </a:solidFill>
                <a:effectLst/>
                <a:latin typeface="+mj-lt"/>
                <a:ea typeface="+mj-ea"/>
                <a:cs typeface="+mj-cs"/>
              </a:rPr>
              <a:t>Kandidat zbere listine in druga dokazila</a:t>
            </a:r>
            <a:r>
              <a:rPr lang="sl-SI" sz="2800" dirty="0">
                <a:solidFill>
                  <a:srgbClr val="003150"/>
                </a:solidFill>
                <a:effectLst/>
                <a:latin typeface="+mj-lt"/>
              </a:rPr>
              <a:t>, potrebna za preverjanje in potrjevanje nacionalne poklicne kvalifikacije, ter </a:t>
            </a:r>
            <a:r>
              <a:rPr lang="sl-SI" sz="2800" b="1" dirty="0">
                <a:solidFill>
                  <a:srgbClr val="EC7A08"/>
                </a:solidFill>
                <a:effectLst/>
                <a:latin typeface="+mj-lt"/>
                <a:ea typeface="+mj-ea"/>
                <a:cs typeface="+mj-cs"/>
              </a:rPr>
              <a:t>izdela osebno zbirno mapo</a:t>
            </a:r>
            <a:r>
              <a:rPr lang="sl-SI" sz="2800" dirty="0">
                <a:solidFill>
                  <a:srgbClr val="003150"/>
                </a:solidFill>
                <a:effectLst/>
                <a:latin typeface="+mj-lt"/>
              </a:rPr>
              <a:t>.</a:t>
            </a:r>
          </a:p>
          <a:p>
            <a:pPr algn="just"/>
            <a:r>
              <a:rPr lang="sl-SI" sz="2800" dirty="0">
                <a:solidFill>
                  <a:srgbClr val="003150"/>
                </a:solidFill>
                <a:effectLst/>
                <a:latin typeface="+mj-lt"/>
              </a:rPr>
              <a:t>(3) Pred posredovanjem osebne zbirne mape komisiji, </a:t>
            </a:r>
            <a:r>
              <a:rPr lang="sl-SI" sz="2800" b="1" dirty="0">
                <a:solidFill>
                  <a:srgbClr val="EC7A08"/>
                </a:solidFill>
                <a:effectLst/>
                <a:latin typeface="+mj-lt"/>
                <a:ea typeface="+mj-ea"/>
                <a:cs typeface="+mj-cs"/>
              </a:rPr>
              <a:t>svetovalec preveri verodostojnost listin</a:t>
            </a:r>
            <a:r>
              <a:rPr lang="sl-SI" sz="2800" dirty="0">
                <a:solidFill>
                  <a:srgbClr val="003150"/>
                </a:solidFill>
                <a:effectLst/>
                <a:latin typeface="+mj-lt"/>
              </a:rPr>
              <a:t>, ki so sestavni del osebne zbirne mape, </a:t>
            </a:r>
            <a:r>
              <a:rPr lang="sl-SI" sz="2800" b="1" dirty="0">
                <a:solidFill>
                  <a:srgbClr val="EC7A08"/>
                </a:solidFill>
                <a:effectLst/>
                <a:latin typeface="+mj-lt"/>
                <a:ea typeface="+mj-ea"/>
                <a:cs typeface="+mj-cs"/>
              </a:rPr>
              <a:t>in ustreznost sestave osebne zbirne mape</a:t>
            </a:r>
            <a:r>
              <a:rPr lang="sl-SI" sz="2800" dirty="0">
                <a:solidFill>
                  <a:srgbClr val="EC7A08"/>
                </a:solidFill>
                <a:effectLst/>
                <a:latin typeface="+mj-lt"/>
              </a:rPr>
              <a:t>. </a:t>
            </a:r>
            <a:r>
              <a:rPr lang="sl-SI" sz="2800" dirty="0">
                <a:solidFill>
                  <a:srgbClr val="003150"/>
                </a:solidFill>
                <a:effectLst/>
                <a:latin typeface="+mj-lt"/>
              </a:rPr>
              <a:t>Če osebna zbirna mapa ni ustrezno pripravljena, svetovalec pozove kandidata, da jo dopolni. </a:t>
            </a:r>
            <a:r>
              <a:rPr lang="sl-SI" sz="2800" b="1" dirty="0">
                <a:solidFill>
                  <a:srgbClr val="EC7A08"/>
                </a:solidFill>
                <a:effectLst/>
                <a:latin typeface="+mj-lt"/>
                <a:ea typeface="+mj-ea"/>
                <a:cs typeface="+mj-cs"/>
              </a:rPr>
              <a:t>Svetovalec</a:t>
            </a:r>
            <a:r>
              <a:rPr lang="sl-SI" sz="2800" dirty="0">
                <a:solidFill>
                  <a:srgbClr val="EC7A08"/>
                </a:solidFill>
                <a:effectLst/>
                <a:latin typeface="+mj-lt"/>
              </a:rPr>
              <a:t> </a:t>
            </a:r>
            <a:r>
              <a:rPr lang="sl-SI" sz="2800" b="1" dirty="0">
                <a:solidFill>
                  <a:srgbClr val="EC7A08"/>
                </a:solidFill>
                <a:effectLst/>
                <a:latin typeface="+mj-lt"/>
                <a:ea typeface="+mj-ea"/>
                <a:cs typeface="+mj-cs"/>
              </a:rPr>
              <a:t>skupaj z osebno zbirno mapo komisiji posreduje tudi ostale dokumente, ki so sestavni del postopka.</a:t>
            </a:r>
          </a:p>
          <a:p>
            <a:pPr algn="just"/>
            <a:r>
              <a:rPr lang="sl-SI" sz="2800" dirty="0">
                <a:solidFill>
                  <a:srgbClr val="003150"/>
                </a:solidFill>
                <a:effectLst/>
                <a:latin typeface="+mj-lt"/>
              </a:rPr>
              <a:t>(4) Svetovalec o svetovanju piše </a:t>
            </a:r>
            <a:r>
              <a:rPr lang="sl-SI" sz="2800" b="1" dirty="0">
                <a:solidFill>
                  <a:srgbClr val="EC7A08"/>
                </a:solidFill>
                <a:effectLst/>
                <a:latin typeface="+mj-lt"/>
                <a:ea typeface="+mj-ea"/>
                <a:cs typeface="+mj-cs"/>
              </a:rPr>
              <a:t>zapisnik</a:t>
            </a:r>
            <a:r>
              <a:rPr lang="sl-SI" sz="2800" dirty="0">
                <a:solidFill>
                  <a:srgbClr val="EC7A08"/>
                </a:solidFill>
                <a:effectLst/>
                <a:latin typeface="+mj-lt"/>
              </a:rPr>
              <a:t>.</a:t>
            </a:r>
            <a:endParaRPr lang="sl-SI" dirty="0">
              <a:solidFill>
                <a:srgbClr val="EC7A08"/>
              </a:solidFill>
            </a:endParaRPr>
          </a:p>
        </p:txBody>
      </p:sp>
      <p:sp>
        <p:nvSpPr>
          <p:cNvPr id="9" name="Naslov 8">
            <a:extLst>
              <a:ext uri="{FF2B5EF4-FFF2-40B4-BE49-F238E27FC236}">
                <a16:creationId xmlns:a16="http://schemas.microsoft.com/office/drawing/2014/main" id="{7658C2AA-0794-42EB-8AF1-8C591A1B0D49}"/>
              </a:ext>
            </a:extLst>
          </p:cNvPr>
          <p:cNvSpPr>
            <a:spLocks noGrp="1"/>
          </p:cNvSpPr>
          <p:nvPr>
            <p:ph type="title"/>
          </p:nvPr>
        </p:nvSpPr>
        <p:spPr>
          <a:xfrm>
            <a:off x="336885" y="380460"/>
            <a:ext cx="11470104" cy="1271878"/>
          </a:xfrm>
        </p:spPr>
        <p:txBody>
          <a:bodyPr>
            <a:normAutofit fontScale="90000"/>
          </a:bodyPr>
          <a:lstStyle/>
          <a:p>
            <a:pPr algn="ctr"/>
            <a:r>
              <a:rPr lang="sl-SI" dirty="0"/>
              <a:t>Svetovanje in pomoč pri sestavi osebne zbirne mape</a:t>
            </a:r>
            <a:br>
              <a:rPr lang="sl-SI" dirty="0"/>
            </a:br>
            <a:r>
              <a:rPr lang="sl-SI" dirty="0"/>
              <a:t>(6. člen pravilnika)</a:t>
            </a:r>
          </a:p>
        </p:txBody>
      </p:sp>
    </p:spTree>
    <p:extLst>
      <p:ext uri="{BB962C8B-B14F-4D97-AF65-F5344CB8AC3E}">
        <p14:creationId xmlns:p14="http://schemas.microsoft.com/office/powerpoint/2010/main" val="3370105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jeZBesedilom 6">
            <a:extLst>
              <a:ext uri="{FF2B5EF4-FFF2-40B4-BE49-F238E27FC236}">
                <a16:creationId xmlns:a16="http://schemas.microsoft.com/office/drawing/2014/main" id="{A6534B0D-1633-42DE-A487-3ED28FC5A999}"/>
              </a:ext>
            </a:extLst>
          </p:cNvPr>
          <p:cNvSpPr txBox="1"/>
          <p:nvPr/>
        </p:nvSpPr>
        <p:spPr>
          <a:xfrm>
            <a:off x="3048000" y="3248344"/>
            <a:ext cx="6096000" cy="369332"/>
          </a:xfrm>
          <a:prstGeom prst="rect">
            <a:avLst/>
          </a:prstGeom>
          <a:noFill/>
        </p:spPr>
        <p:txBody>
          <a:bodyPr wrap="square">
            <a:spAutoFit/>
          </a:bodyPr>
          <a:lstStyle/>
          <a:p>
            <a:r>
              <a:rPr lang="sl-SI" b="0" i="0" dirty="0">
                <a:solidFill>
                  <a:srgbClr val="000000"/>
                </a:solidFill>
                <a:effectLst/>
                <a:latin typeface="Times New Roman" panose="02020603050405020304" pitchFamily="18" charset="0"/>
              </a:rPr>
              <a:t>  </a:t>
            </a:r>
            <a:r>
              <a:rPr lang="sl-SI" dirty="0"/>
              <a:t> </a:t>
            </a:r>
          </a:p>
        </p:txBody>
      </p:sp>
      <p:sp>
        <p:nvSpPr>
          <p:cNvPr id="10" name="Označba mesta vsebine 9">
            <a:extLst>
              <a:ext uri="{FF2B5EF4-FFF2-40B4-BE49-F238E27FC236}">
                <a16:creationId xmlns:a16="http://schemas.microsoft.com/office/drawing/2014/main" id="{3F93B756-5C3B-4666-95C0-07613D5718E7}"/>
              </a:ext>
            </a:extLst>
          </p:cNvPr>
          <p:cNvSpPr>
            <a:spLocks noGrp="1"/>
          </p:cNvSpPr>
          <p:nvPr>
            <p:ph idx="1"/>
          </p:nvPr>
        </p:nvSpPr>
        <p:spPr>
          <a:xfrm>
            <a:off x="208547" y="1777025"/>
            <a:ext cx="11139467" cy="4728049"/>
          </a:xfrm>
        </p:spPr>
        <p:txBody>
          <a:bodyPr>
            <a:normAutofit fontScale="70000" lnSpcReduction="20000"/>
          </a:bodyPr>
          <a:lstStyle/>
          <a:p>
            <a:pPr marL="0" indent="0">
              <a:buNone/>
            </a:pPr>
            <a:r>
              <a:rPr lang="sl-SI" sz="2800" dirty="0">
                <a:solidFill>
                  <a:srgbClr val="003150"/>
                </a:solidFill>
                <a:effectLst/>
                <a:latin typeface="+mj-lt"/>
              </a:rPr>
              <a:t>V skladu z 10. členom ZNPK </a:t>
            </a:r>
            <a:r>
              <a:rPr lang="sl-SI" sz="2800" b="1" dirty="0">
                <a:solidFill>
                  <a:srgbClr val="EC7A08"/>
                </a:solidFill>
                <a:effectLst/>
                <a:latin typeface="+mj-lt"/>
                <a:ea typeface="+mj-ea"/>
                <a:cs typeface="+mj-cs"/>
              </a:rPr>
              <a:t>izvajajo postopke </a:t>
            </a:r>
            <a:r>
              <a:rPr lang="sl-SI" sz="2800" dirty="0">
                <a:solidFill>
                  <a:srgbClr val="003150"/>
                </a:solidFill>
                <a:effectLst/>
                <a:latin typeface="+mj-lt"/>
              </a:rPr>
              <a:t>preverjanja in potrjevanja NPK </a:t>
            </a:r>
            <a:r>
              <a:rPr lang="sl-SI" sz="2800" b="1" dirty="0">
                <a:solidFill>
                  <a:srgbClr val="EC7A08"/>
                </a:solidFill>
                <a:effectLst/>
                <a:latin typeface="+mj-lt"/>
                <a:ea typeface="+mj-ea"/>
                <a:cs typeface="+mj-cs"/>
              </a:rPr>
              <a:t>izvajalci postopkov</a:t>
            </a:r>
            <a:r>
              <a:rPr lang="sl-SI" sz="2800" b="1" dirty="0">
                <a:solidFill>
                  <a:schemeClr val="tx2">
                    <a:lumMod val="75000"/>
                  </a:schemeClr>
                </a:solidFill>
                <a:effectLst/>
                <a:latin typeface="+mj-lt"/>
                <a:ea typeface="+mj-ea"/>
                <a:cs typeface="+mj-cs"/>
              </a:rPr>
              <a:t> </a:t>
            </a:r>
            <a:r>
              <a:rPr lang="sl-SI" sz="2800" dirty="0">
                <a:solidFill>
                  <a:srgbClr val="003150"/>
                </a:solidFill>
                <a:effectLst/>
                <a:latin typeface="+mj-lt"/>
              </a:rPr>
              <a:t>za ugotavljanje in potrjevanje NPK</a:t>
            </a:r>
            <a:r>
              <a:rPr lang="sl-SI" sz="2800" dirty="0">
                <a:effectLst/>
                <a:latin typeface="+mj-lt"/>
              </a:rPr>
              <a:t>, </a:t>
            </a:r>
            <a:r>
              <a:rPr lang="sl-SI" sz="2800" b="1" dirty="0">
                <a:solidFill>
                  <a:srgbClr val="EC7A08"/>
                </a:solidFill>
                <a:effectLst/>
                <a:latin typeface="+mj-lt"/>
                <a:ea typeface="+mj-ea"/>
                <a:cs typeface="+mj-cs"/>
              </a:rPr>
              <a:t>poklicne kvalifikacije </a:t>
            </a:r>
            <a:r>
              <a:rPr lang="sl-SI" sz="2800" dirty="0">
                <a:solidFill>
                  <a:srgbClr val="003150"/>
                </a:solidFill>
                <a:effectLst/>
                <a:latin typeface="+mj-lt"/>
              </a:rPr>
              <a:t>pa, kot določa 19. člen ZNPK, </a:t>
            </a:r>
            <a:r>
              <a:rPr lang="sl-SI" sz="2800" b="1" dirty="0">
                <a:solidFill>
                  <a:srgbClr val="EC7A08"/>
                </a:solidFill>
                <a:effectLst/>
                <a:latin typeface="+mj-lt"/>
                <a:ea typeface="+mj-ea"/>
                <a:cs typeface="+mj-cs"/>
              </a:rPr>
              <a:t>preverjajo in potrjujejo komisije</a:t>
            </a:r>
            <a:r>
              <a:rPr lang="sl-SI" sz="2800" dirty="0">
                <a:effectLst/>
                <a:latin typeface="+mj-lt"/>
              </a:rPr>
              <a:t>. </a:t>
            </a:r>
          </a:p>
          <a:p>
            <a:pPr marL="0" indent="0">
              <a:buNone/>
            </a:pPr>
            <a:r>
              <a:rPr lang="sl-SI" sz="2800" dirty="0">
                <a:solidFill>
                  <a:srgbClr val="003150"/>
                </a:solidFill>
                <a:effectLst/>
                <a:latin typeface="+mj-lt"/>
              </a:rPr>
              <a:t>ZNPK v 20. členu določa, </a:t>
            </a:r>
            <a:r>
              <a:rPr lang="sl-SI" sz="2800" dirty="0">
                <a:solidFill>
                  <a:srgbClr val="EC7A08"/>
                </a:solidFill>
                <a:effectLst/>
                <a:latin typeface="+mj-lt"/>
              </a:rPr>
              <a:t>da </a:t>
            </a:r>
            <a:r>
              <a:rPr lang="sl-SI" sz="2800" b="1" dirty="0">
                <a:solidFill>
                  <a:srgbClr val="EC7A08"/>
                </a:solidFill>
                <a:effectLst/>
                <a:latin typeface="+mj-lt"/>
                <a:ea typeface="+mj-ea"/>
                <a:cs typeface="+mj-cs"/>
              </a:rPr>
              <a:t>izvajalci za komisijo opravljajo administrativno-tehnična in strokovna dela</a:t>
            </a:r>
            <a:r>
              <a:rPr lang="sl-SI" sz="2800" dirty="0">
                <a:effectLst/>
                <a:latin typeface="+mj-lt"/>
              </a:rPr>
              <a:t>, le-ta pa so podrobneje opredeljena v pravilniku.</a:t>
            </a:r>
          </a:p>
          <a:p>
            <a:pPr marL="0" indent="0">
              <a:buNone/>
            </a:pPr>
            <a:r>
              <a:rPr lang="sl-SI" sz="2800" dirty="0">
                <a:solidFill>
                  <a:srgbClr val="003150"/>
                </a:solidFill>
                <a:effectLst/>
                <a:latin typeface="+mj-lt"/>
              </a:rPr>
              <a:t>Drugi odstavek 6. člena pravilnika določa, da svetovalec </a:t>
            </a:r>
            <a:r>
              <a:rPr lang="sl-SI" sz="2800" b="1" dirty="0">
                <a:solidFill>
                  <a:srgbClr val="EC7A08"/>
                </a:solidFill>
                <a:effectLst/>
                <a:latin typeface="+mj-lt"/>
                <a:ea typeface="+mj-ea"/>
                <a:cs typeface="+mj-cs"/>
              </a:rPr>
              <a:t>v okviru svetovanja </a:t>
            </a:r>
            <a:r>
              <a:rPr lang="sl-SI" sz="2800" dirty="0">
                <a:solidFill>
                  <a:srgbClr val="003150"/>
                </a:solidFill>
                <a:effectLst/>
                <a:latin typeface="+mj-lt"/>
              </a:rPr>
              <a:t>kandidatu nudi</a:t>
            </a:r>
            <a:r>
              <a:rPr lang="sl-SI" sz="2800" dirty="0">
                <a:effectLst/>
                <a:latin typeface="+mj-lt"/>
              </a:rPr>
              <a:t> </a:t>
            </a:r>
            <a:r>
              <a:rPr lang="sl-SI" sz="2800" b="1" dirty="0">
                <a:solidFill>
                  <a:srgbClr val="EC7A08"/>
                </a:solidFill>
                <a:effectLst/>
                <a:latin typeface="+mj-lt"/>
                <a:ea typeface="+mj-ea"/>
                <a:cs typeface="+mj-cs"/>
              </a:rPr>
              <a:t>pomoč pri sestavi osebne zbirne mape</a:t>
            </a:r>
            <a:r>
              <a:rPr lang="sl-SI" sz="2800" dirty="0">
                <a:effectLst/>
                <a:latin typeface="+mj-lt"/>
              </a:rPr>
              <a:t>, </a:t>
            </a:r>
            <a:r>
              <a:rPr lang="sl-SI" sz="2800" dirty="0">
                <a:solidFill>
                  <a:srgbClr val="003150"/>
                </a:solidFill>
                <a:effectLst/>
                <a:latin typeface="+mj-lt"/>
              </a:rPr>
              <a:t>kandidat pa je tisti, ki zbere listine in druga dokazila. Tretji odstavek pa določa, da mora svetovalec, pred posredovanjem OZM komisiji, </a:t>
            </a:r>
            <a:r>
              <a:rPr lang="sl-SI" sz="2800" b="1" dirty="0">
                <a:solidFill>
                  <a:srgbClr val="EC7A08"/>
                </a:solidFill>
                <a:effectLst/>
                <a:latin typeface="+mj-lt"/>
                <a:ea typeface="+mj-ea"/>
                <a:cs typeface="+mj-cs"/>
              </a:rPr>
              <a:t>preveriti verodostojnost listin</a:t>
            </a:r>
            <a:r>
              <a:rPr lang="sl-SI" sz="2800" dirty="0">
                <a:solidFill>
                  <a:srgbClr val="003150"/>
                </a:solidFill>
                <a:effectLst/>
                <a:latin typeface="+mj-lt"/>
              </a:rPr>
              <a:t>. </a:t>
            </a:r>
          </a:p>
          <a:p>
            <a:pPr marL="0" indent="0">
              <a:buNone/>
            </a:pPr>
            <a:r>
              <a:rPr lang="sl-SI" sz="2800" dirty="0">
                <a:solidFill>
                  <a:srgbClr val="003150"/>
                </a:solidFill>
                <a:effectLst/>
                <a:latin typeface="+mj-lt"/>
              </a:rPr>
              <a:t>Izraz </a:t>
            </a:r>
            <a:r>
              <a:rPr lang="sl-SI" sz="2800" b="1" dirty="0">
                <a:solidFill>
                  <a:srgbClr val="EC7A08"/>
                </a:solidFill>
                <a:effectLst/>
                <a:latin typeface="+mj-lt"/>
                <a:ea typeface="+mj-ea"/>
                <a:cs typeface="+mj-cs"/>
              </a:rPr>
              <a:t>verodostojnost</a:t>
            </a:r>
            <a:r>
              <a:rPr lang="sl-SI" sz="2800" dirty="0">
                <a:solidFill>
                  <a:srgbClr val="003150"/>
                </a:solidFill>
                <a:effectLst/>
                <a:latin typeface="+mj-lt"/>
              </a:rPr>
              <a:t> se </a:t>
            </a:r>
            <a:r>
              <a:rPr lang="sl-SI" sz="2800" u="sng" dirty="0">
                <a:solidFill>
                  <a:srgbClr val="003150"/>
                </a:solidFill>
                <a:effectLst/>
                <a:latin typeface="+mj-lt"/>
              </a:rPr>
              <a:t>ne nanaša </a:t>
            </a:r>
            <a:r>
              <a:rPr lang="sl-SI" sz="2800" dirty="0">
                <a:solidFill>
                  <a:srgbClr val="003150"/>
                </a:solidFill>
                <a:effectLst/>
                <a:latin typeface="+mj-lt"/>
              </a:rPr>
              <a:t>na strokovno ocenjevanje oz. vrednotenje dokazil, temveč na </a:t>
            </a:r>
            <a:r>
              <a:rPr lang="sl-SI" sz="2800" dirty="0">
                <a:solidFill>
                  <a:srgbClr val="003150"/>
                </a:solidFill>
                <a:effectLst/>
                <a:latin typeface="+mj-lt"/>
                <a:ea typeface="+mj-ea"/>
                <a:cs typeface="+mj-cs"/>
              </a:rPr>
              <a:t>administrativno tehnično delo, ki npr. zajema preverjanje ali se listina nanaša na kandidata, ali je kopija enaka originalu ali je podpisana in izdana s strani pristojnega organa.</a:t>
            </a:r>
          </a:p>
          <a:p>
            <a:pPr marL="0" indent="0">
              <a:buNone/>
            </a:pPr>
            <a:endParaRPr lang="sl-SI" dirty="0"/>
          </a:p>
        </p:txBody>
      </p:sp>
      <p:sp>
        <p:nvSpPr>
          <p:cNvPr id="14" name="PoljeZBesedilom 13">
            <a:extLst>
              <a:ext uri="{FF2B5EF4-FFF2-40B4-BE49-F238E27FC236}">
                <a16:creationId xmlns:a16="http://schemas.microsoft.com/office/drawing/2014/main" id="{7BB9D926-CE60-4B93-A58B-AD678B803498}"/>
              </a:ext>
            </a:extLst>
          </p:cNvPr>
          <p:cNvSpPr txBox="1"/>
          <p:nvPr/>
        </p:nvSpPr>
        <p:spPr>
          <a:xfrm>
            <a:off x="3048000" y="3248344"/>
            <a:ext cx="6096000" cy="369332"/>
          </a:xfrm>
          <a:prstGeom prst="rect">
            <a:avLst/>
          </a:prstGeom>
          <a:noFill/>
        </p:spPr>
        <p:txBody>
          <a:bodyPr wrap="square">
            <a:spAutoFit/>
          </a:bodyPr>
          <a:lstStyle/>
          <a:p>
            <a:r>
              <a:rPr lang="sl-SI" b="0" i="0">
                <a:solidFill>
                  <a:srgbClr val="000000"/>
                </a:solidFill>
                <a:effectLst/>
                <a:latin typeface="Times New Roman" panose="02020603050405020304" pitchFamily="18" charset="0"/>
              </a:rPr>
              <a:t> </a:t>
            </a:r>
            <a:endParaRPr lang="sl-SI" dirty="0"/>
          </a:p>
        </p:txBody>
      </p:sp>
      <p:sp>
        <p:nvSpPr>
          <p:cNvPr id="2" name="PoljeZBesedilom 1">
            <a:extLst>
              <a:ext uri="{FF2B5EF4-FFF2-40B4-BE49-F238E27FC236}">
                <a16:creationId xmlns:a16="http://schemas.microsoft.com/office/drawing/2014/main" id="{7C45C0E9-6C74-4DA9-B8E9-7D205CB54854}"/>
              </a:ext>
            </a:extLst>
          </p:cNvPr>
          <p:cNvSpPr txBox="1"/>
          <p:nvPr/>
        </p:nvSpPr>
        <p:spPr>
          <a:xfrm>
            <a:off x="208547" y="352926"/>
            <a:ext cx="11710737" cy="1200329"/>
          </a:xfrm>
          <a:prstGeom prst="rect">
            <a:avLst/>
          </a:prstGeom>
          <a:noFill/>
        </p:spPr>
        <p:txBody>
          <a:bodyPr wrap="square" rtlCol="0">
            <a:spAutoFit/>
          </a:bodyPr>
          <a:lstStyle/>
          <a:p>
            <a:r>
              <a:rPr lang="sl-SI" sz="3600" b="1" dirty="0">
                <a:solidFill>
                  <a:schemeClr val="accent5"/>
                </a:solidFill>
                <a:latin typeface="+mj-lt"/>
                <a:ea typeface="+mj-ea"/>
                <a:cs typeface="+mj-cs"/>
              </a:rPr>
              <a:t>Ministrstvo za delo, družino, socialne zadeve in enake možnosti -  obrazložitev 6. člena pravilnika</a:t>
            </a:r>
          </a:p>
        </p:txBody>
      </p:sp>
    </p:spTree>
    <p:extLst>
      <p:ext uri="{BB962C8B-B14F-4D97-AF65-F5344CB8AC3E}">
        <p14:creationId xmlns:p14="http://schemas.microsoft.com/office/powerpoint/2010/main" val="1875488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BEBB06B-DF0C-40F4-BFF6-834F214560DB}"/>
              </a:ext>
            </a:extLst>
          </p:cNvPr>
          <p:cNvSpPr>
            <a:spLocks noGrp="1"/>
          </p:cNvSpPr>
          <p:nvPr>
            <p:ph type="title"/>
          </p:nvPr>
        </p:nvSpPr>
        <p:spPr/>
        <p:txBody>
          <a:bodyPr>
            <a:normAutofit fontScale="90000"/>
          </a:bodyPr>
          <a:lstStyle/>
          <a:p>
            <a:pPr algn="ctr"/>
            <a:r>
              <a:rPr lang="sl-SI" sz="4000" b="1" dirty="0">
                <a:solidFill>
                  <a:srgbClr val="003150"/>
                </a:solidFill>
              </a:rPr>
              <a:t>Hranjenje dokumentarnega gradiva</a:t>
            </a:r>
            <a:br>
              <a:rPr lang="sl-SI" sz="4000" b="1" dirty="0">
                <a:solidFill>
                  <a:srgbClr val="003150"/>
                </a:solidFill>
              </a:rPr>
            </a:br>
            <a:r>
              <a:rPr lang="sl-SI" sz="4000" b="1" dirty="0">
                <a:solidFill>
                  <a:srgbClr val="003150"/>
                </a:solidFill>
              </a:rPr>
              <a:t>(15. člen pravilnika)</a:t>
            </a:r>
            <a:endParaRPr lang="sl-SI" dirty="0">
              <a:solidFill>
                <a:srgbClr val="003150"/>
              </a:solidFill>
            </a:endParaRPr>
          </a:p>
        </p:txBody>
      </p:sp>
      <p:sp>
        <p:nvSpPr>
          <p:cNvPr id="3" name="Označba mesta vsebine 2">
            <a:extLst>
              <a:ext uri="{FF2B5EF4-FFF2-40B4-BE49-F238E27FC236}">
                <a16:creationId xmlns:a16="http://schemas.microsoft.com/office/drawing/2014/main" id="{8A945AB6-68E3-408D-9D16-A2C76A874B81}"/>
              </a:ext>
            </a:extLst>
          </p:cNvPr>
          <p:cNvSpPr>
            <a:spLocks noGrp="1"/>
          </p:cNvSpPr>
          <p:nvPr>
            <p:ph idx="1"/>
          </p:nvPr>
        </p:nvSpPr>
        <p:spPr/>
        <p:txBody>
          <a:bodyPr>
            <a:normAutofit fontScale="92500" lnSpcReduction="10000"/>
          </a:bodyPr>
          <a:lstStyle/>
          <a:p>
            <a:pPr algn="just"/>
            <a:r>
              <a:rPr lang="sl-SI" sz="2800" dirty="0">
                <a:solidFill>
                  <a:srgbClr val="003150"/>
                </a:solidFill>
                <a:effectLst/>
                <a:latin typeface="+mj-lt"/>
              </a:rPr>
              <a:t>(1) </a:t>
            </a:r>
            <a:r>
              <a:rPr lang="sl-SI" sz="2800" b="1" dirty="0">
                <a:solidFill>
                  <a:srgbClr val="EC7A08"/>
                </a:solidFill>
                <a:effectLst/>
                <a:latin typeface="+mj-lt"/>
              </a:rPr>
              <a:t>Izvajalec hrani </a:t>
            </a:r>
            <a:r>
              <a:rPr lang="sl-SI" sz="2800" dirty="0">
                <a:solidFill>
                  <a:srgbClr val="003150"/>
                </a:solidFill>
                <a:effectLst/>
                <a:latin typeface="+mj-lt"/>
              </a:rPr>
              <a:t>vso </a:t>
            </a:r>
            <a:r>
              <a:rPr lang="sl-SI" sz="2800" b="1" dirty="0">
                <a:solidFill>
                  <a:srgbClr val="EC7A08"/>
                </a:solidFill>
                <a:effectLst/>
                <a:latin typeface="+mj-lt"/>
              </a:rPr>
              <a:t>dokumentacijo</a:t>
            </a:r>
            <a:r>
              <a:rPr lang="sl-SI" sz="2800" dirty="0">
                <a:solidFill>
                  <a:srgbClr val="003150"/>
                </a:solidFill>
                <a:effectLst/>
                <a:latin typeface="+mj-lt"/>
              </a:rPr>
              <a:t>, vezano na postopek preverjanja in potrjevanja, v fizični ali elektronski obliki </a:t>
            </a:r>
            <a:r>
              <a:rPr lang="sl-SI" sz="2800" b="1" dirty="0">
                <a:solidFill>
                  <a:srgbClr val="EC7A08"/>
                </a:solidFill>
                <a:effectLst/>
                <a:latin typeface="+mj-lt"/>
              </a:rPr>
              <a:t>najmanj</a:t>
            </a:r>
            <a:r>
              <a:rPr lang="sl-SI" sz="2800" dirty="0">
                <a:solidFill>
                  <a:srgbClr val="EC7A08"/>
                </a:solidFill>
                <a:effectLst/>
                <a:latin typeface="+mj-lt"/>
              </a:rPr>
              <a:t> </a:t>
            </a:r>
            <a:r>
              <a:rPr lang="sl-SI" sz="2800" b="1" dirty="0">
                <a:solidFill>
                  <a:srgbClr val="EC7A08"/>
                </a:solidFill>
                <a:effectLst/>
                <a:latin typeface="+mj-lt"/>
              </a:rPr>
              <a:t>pet let po zaključku postopka</a:t>
            </a:r>
            <a:r>
              <a:rPr lang="sl-SI" sz="2800" b="1" dirty="0">
                <a:solidFill>
                  <a:srgbClr val="003150"/>
                </a:solidFill>
                <a:effectLst/>
                <a:latin typeface="+mj-lt"/>
              </a:rPr>
              <a:t> </a:t>
            </a:r>
            <a:r>
              <a:rPr lang="sl-SI" sz="2800" dirty="0">
                <a:solidFill>
                  <a:srgbClr val="003150"/>
                </a:solidFill>
                <a:effectLst/>
                <a:latin typeface="+mj-lt"/>
              </a:rPr>
              <a:t>preverjanja in potrjevanja.</a:t>
            </a:r>
          </a:p>
          <a:p>
            <a:pPr algn="just"/>
            <a:endParaRPr lang="sl-SI" sz="2800" dirty="0">
              <a:solidFill>
                <a:srgbClr val="003150"/>
              </a:solidFill>
              <a:effectLst/>
              <a:latin typeface="+mj-lt"/>
            </a:endParaRPr>
          </a:p>
          <a:p>
            <a:pPr algn="just"/>
            <a:r>
              <a:rPr lang="sl-SI" sz="2800" dirty="0">
                <a:solidFill>
                  <a:srgbClr val="003150"/>
                </a:solidFill>
                <a:effectLst/>
                <a:latin typeface="+mj-lt"/>
              </a:rPr>
              <a:t>(2) </a:t>
            </a:r>
            <a:r>
              <a:rPr lang="sl-SI" sz="2800" b="1" dirty="0">
                <a:solidFill>
                  <a:srgbClr val="EC7A08"/>
                </a:solidFill>
                <a:effectLst/>
                <a:latin typeface="+mj-lt"/>
              </a:rPr>
              <a:t>Če izvajalec preneha delovati</a:t>
            </a:r>
            <a:r>
              <a:rPr lang="sl-SI" sz="2800" dirty="0">
                <a:solidFill>
                  <a:srgbClr val="003150"/>
                </a:solidFill>
                <a:effectLst/>
                <a:latin typeface="+mj-lt"/>
              </a:rPr>
              <a:t>, dokumentacijo iz prvega odstavka tega člena </a:t>
            </a:r>
            <a:r>
              <a:rPr lang="sl-SI" sz="2800" b="1" dirty="0">
                <a:solidFill>
                  <a:srgbClr val="EC7A08"/>
                </a:solidFill>
                <a:effectLst/>
                <a:latin typeface="+mj-lt"/>
              </a:rPr>
              <a:t>izroči v hranjenje Državnemu izpitnemu centru.</a:t>
            </a:r>
          </a:p>
          <a:p>
            <a:endParaRPr lang="sl-SI" dirty="0"/>
          </a:p>
        </p:txBody>
      </p:sp>
    </p:spTree>
    <p:extLst>
      <p:ext uri="{BB962C8B-B14F-4D97-AF65-F5344CB8AC3E}">
        <p14:creationId xmlns:p14="http://schemas.microsoft.com/office/powerpoint/2010/main" val="2552283774"/>
      </p:ext>
    </p:extLst>
  </p:cSld>
  <p:clrMapOvr>
    <a:masterClrMapping/>
  </p:clrMapOvr>
</p:sld>
</file>

<file path=ppt/theme/theme1.xml><?xml version="1.0" encoding="utf-8"?>
<a:theme xmlns:a="http://schemas.openxmlformats.org/drawingml/2006/main" name="Default Theme">
  <a:themeElements>
    <a:clrScheme name="Custom 5">
      <a:dk1>
        <a:sysClr val="windowText" lastClr="000000"/>
      </a:dk1>
      <a:lt1>
        <a:sysClr val="window" lastClr="FFFFFF"/>
      </a:lt1>
      <a:dk2>
        <a:srgbClr val="645F59"/>
      </a:dk2>
      <a:lt2>
        <a:srgbClr val="B6B1A6"/>
      </a:lt2>
      <a:accent1>
        <a:srgbClr val="AD958C"/>
      </a:accent1>
      <a:accent2>
        <a:srgbClr val="F0863A"/>
      </a:accent2>
      <a:accent3>
        <a:srgbClr val="E8610B"/>
      </a:accent3>
      <a:accent4>
        <a:srgbClr val="545B6E"/>
      </a:accent4>
      <a:accent5>
        <a:srgbClr val="06385F"/>
      </a:accent5>
      <a:accent6>
        <a:srgbClr val="011E3B"/>
      </a:accent6>
      <a:hlink>
        <a:srgbClr val="06385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Theme">
  <a:themeElements>
    <a:clrScheme name="Custom 5">
      <a:dk1>
        <a:sysClr val="windowText" lastClr="000000"/>
      </a:dk1>
      <a:lt1>
        <a:sysClr val="window" lastClr="FFFFFF"/>
      </a:lt1>
      <a:dk2>
        <a:srgbClr val="645F59"/>
      </a:dk2>
      <a:lt2>
        <a:srgbClr val="B6B1A6"/>
      </a:lt2>
      <a:accent1>
        <a:srgbClr val="AD958C"/>
      </a:accent1>
      <a:accent2>
        <a:srgbClr val="F0863A"/>
      </a:accent2>
      <a:accent3>
        <a:srgbClr val="E8610B"/>
      </a:accent3>
      <a:accent4>
        <a:srgbClr val="545B6E"/>
      </a:accent4>
      <a:accent5>
        <a:srgbClr val="06385F"/>
      </a:accent5>
      <a:accent6>
        <a:srgbClr val="011E3B"/>
      </a:accent6>
      <a:hlink>
        <a:srgbClr val="06385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ab9e01d-bf00-4f42-a7b7-3c5c90f397c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9FF4C7489FB3A4EA0ECBF995D067858" ma:contentTypeVersion="17" ma:contentTypeDescription="Ustvari nov dokument." ma:contentTypeScope="" ma:versionID="703b76344751c94e81a329ddf0ab5ff4">
  <xsd:schema xmlns:xsd="http://www.w3.org/2001/XMLSchema" xmlns:xs="http://www.w3.org/2001/XMLSchema" xmlns:p="http://schemas.microsoft.com/office/2006/metadata/properties" xmlns:ns3="fab9e01d-bf00-4f42-a7b7-3c5c90f397ca" xmlns:ns4="17bc1df5-a26c-4394-85d6-f60aa2e66151" targetNamespace="http://schemas.microsoft.com/office/2006/metadata/properties" ma:root="true" ma:fieldsID="d136f23f7b796dc08608cb2e8b14ec3d" ns3:_="" ns4:_="">
    <xsd:import namespace="fab9e01d-bf00-4f42-a7b7-3c5c90f397ca"/>
    <xsd:import namespace="17bc1df5-a26c-4394-85d6-f60aa2e6615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_activity" minOccurs="0"/>
                <xsd:element ref="ns3:MediaServiceObjectDetectorVersions" minOccurs="0"/>
                <xsd:element ref="ns3:MediaServiceAutoTags" minOccurs="0"/>
                <xsd:element ref="ns3:MediaServiceGenerationTime" minOccurs="0"/>
                <xsd:element ref="ns3:MediaServiceEventHashCode" minOccurs="0"/>
                <xsd:element ref="ns3:MediaServiceOCR"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9e01d-bf00-4f42-a7b7-3c5c90f397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bc1df5-a26c-4394-85d6-f60aa2e66151" elementFormDefault="qualified">
    <xsd:import namespace="http://schemas.microsoft.com/office/2006/documentManagement/types"/>
    <xsd:import namespace="http://schemas.microsoft.com/office/infopath/2007/PartnerControls"/>
    <xsd:element name="SharedWithUsers" ma:index="10"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V skupni rabi s podrobnostmi" ma:internalName="SharedWithDetails" ma:readOnly="true">
      <xsd:simpleType>
        <xsd:restriction base="dms:Note">
          <xsd:maxLength value="255"/>
        </xsd:restriction>
      </xsd:simpleType>
    </xsd:element>
    <xsd:element name="SharingHintHash" ma:index="12" nillable="true" ma:displayName="Razprševanje namiga za skupno rabo"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46E403-2C2A-4AFA-8161-FFC77B2D2FEC}">
  <ds:schemaRefs>
    <ds:schemaRef ds:uri="http://schemas.microsoft.com/sharepoint/v3/contenttype/forms"/>
  </ds:schemaRefs>
</ds:datastoreItem>
</file>

<file path=customXml/itemProps2.xml><?xml version="1.0" encoding="utf-8"?>
<ds:datastoreItem xmlns:ds="http://schemas.openxmlformats.org/officeDocument/2006/customXml" ds:itemID="{930C7A6D-F8EE-4A47-AA2C-CA2255E0ACB2}">
  <ds:schemaRefs>
    <ds:schemaRef ds:uri="http://purl.org/dc/dcmitype/"/>
    <ds:schemaRef ds:uri="http://schemas.microsoft.com/office/2006/metadata/properties"/>
    <ds:schemaRef ds:uri="http://www.w3.org/XML/1998/namespace"/>
    <ds:schemaRef ds:uri="http://schemas.microsoft.com/office/2006/documentManagement/types"/>
    <ds:schemaRef ds:uri="http://purl.org/dc/terms/"/>
    <ds:schemaRef ds:uri="http://schemas.microsoft.com/office/infopath/2007/PartnerControls"/>
    <ds:schemaRef ds:uri="http://purl.org/dc/elements/1.1/"/>
    <ds:schemaRef ds:uri="17bc1df5-a26c-4394-85d6-f60aa2e66151"/>
    <ds:schemaRef ds:uri="fab9e01d-bf00-4f42-a7b7-3c5c90f397ca"/>
    <ds:schemaRef ds:uri="http://schemas.openxmlformats.org/package/2006/metadata/core-properties"/>
  </ds:schemaRefs>
</ds:datastoreItem>
</file>

<file path=customXml/itemProps3.xml><?xml version="1.0" encoding="utf-8"?>
<ds:datastoreItem xmlns:ds="http://schemas.openxmlformats.org/officeDocument/2006/customXml" ds:itemID="{3421E8E2-EA39-48E0-A848-6C50520D74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b9e01d-bf00-4f42-a7b7-3c5c90f397ca"/>
    <ds:schemaRef ds:uri="17bc1df5-a26c-4394-85d6-f60aa2e661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CPI_ppt_template_masters</Template>
  <TotalTime>2050</TotalTime>
  <Words>2299</Words>
  <Application>Microsoft Office PowerPoint</Application>
  <PresentationFormat>Po meri</PresentationFormat>
  <Paragraphs>232</Paragraphs>
  <Slides>34</Slides>
  <Notes>9</Notes>
  <HiddenSlides>0</HiddenSlides>
  <MMClips>0</MMClips>
  <ScaleCrop>false</ScaleCrop>
  <HeadingPairs>
    <vt:vector size="8" baseType="variant">
      <vt:variant>
        <vt:lpstr>Uporabljene pisave</vt:lpstr>
      </vt:variant>
      <vt:variant>
        <vt:i4>6</vt:i4>
      </vt:variant>
      <vt:variant>
        <vt:lpstr>Tema</vt:lpstr>
      </vt:variant>
      <vt:variant>
        <vt:i4>2</vt:i4>
      </vt:variant>
      <vt:variant>
        <vt:lpstr>Vdelani OLE strežniki</vt:lpstr>
      </vt:variant>
      <vt:variant>
        <vt:i4>2</vt:i4>
      </vt:variant>
      <vt:variant>
        <vt:lpstr>Naslovi diapozitivov</vt:lpstr>
      </vt:variant>
      <vt:variant>
        <vt:i4>34</vt:i4>
      </vt:variant>
    </vt:vector>
  </HeadingPairs>
  <TitlesOfParts>
    <vt:vector size="44" baseType="lpstr">
      <vt:lpstr>Arial</vt:lpstr>
      <vt:lpstr>Calibri</vt:lpstr>
      <vt:lpstr>Century Gothic</vt:lpstr>
      <vt:lpstr>Lucida Grande</vt:lpstr>
      <vt:lpstr>Times New Roman</vt:lpstr>
      <vt:lpstr>Wingdings</vt:lpstr>
      <vt:lpstr>Default Theme</vt:lpstr>
      <vt:lpstr>1_Default Theme</vt:lpstr>
      <vt:lpstr>Acrobat Document</vt:lpstr>
      <vt:lpstr>Document</vt:lpstr>
      <vt:lpstr>PowerPointova predstavitev</vt:lpstr>
      <vt:lpstr>PowerPointova predstavitev</vt:lpstr>
      <vt:lpstr>OSEBNA ZBIRNA MAPA</vt:lpstr>
      <vt:lpstr>ZAKONSKE PODLAGE</vt:lpstr>
      <vt:lpstr>P R A V I L N I K  o načinu in postopku preverjanja in potrjevanja nacionalnih poklicnih kvalifikacij (Uradni list RS Št.  UL  67/15, 182/20 in 127/22) predpisuje v 2. členu, 3. odstavku, da : </vt:lpstr>
      <vt:lpstr>5. člen  (vloga za pridobitev certifikata) </vt:lpstr>
      <vt:lpstr>Svetovanje in pomoč pri sestavi osebne zbirne mape (6. člen pravilnika)</vt:lpstr>
      <vt:lpstr>PowerPointova predstavitev</vt:lpstr>
      <vt:lpstr>Hranjenje dokumentarnega gradiva (15. člen pravilnika)</vt:lpstr>
      <vt:lpstr>DOKUMENTI SESTAVNI DEL POSTOPKA PREVERJANJA IN POTRJEVANJA  </vt:lpstr>
      <vt:lpstr>PowerPointova predstavitev</vt:lpstr>
      <vt:lpstr>ZAPISNIK SVETOVANJA</vt:lpstr>
      <vt:lpstr>PowerPointova predstavitev</vt:lpstr>
      <vt:lpstr>PowerPointova predstavitev</vt:lpstr>
      <vt:lpstr>OSEBNA ZBIRNA MAPA KANDIDATA  STRUKTURA IN MOŽNA VSEBINA</vt:lpstr>
      <vt:lpstr>OSEBNA ZBIRNA MAPA KANDIDATA  STRUKTURA IN MOŽNA VSEBINA</vt:lpstr>
      <vt:lpstr>OSEBNA ZBIRNA MAPA KANDIDATA  STRUKTURA IN MOŽNA VSEBINA</vt:lpstr>
      <vt:lpstr>VREDNOTENJE ZBIRNE MAPE</vt:lpstr>
      <vt:lpstr>FAZE VREDNOTENJA OSEBNE ZBIRNE MAPE </vt:lpstr>
      <vt:lpstr>VREDNOTENJE OSEBNE ZBIRNE MAPE- POTRJEVANJE</vt:lpstr>
      <vt:lpstr> Verodostojnost </vt:lpstr>
      <vt:lpstr> Veljavnost </vt:lpstr>
      <vt:lpstr>Ustreznost                  </vt:lpstr>
      <vt:lpstr>ZAPISNIKI IN OCENJEVALNI OBRAZCI</vt:lpstr>
      <vt:lpstr>OBRAZCI IN ODLOČITVE KOMISIJE</vt:lpstr>
      <vt:lpstr>OBRAZCI IN ODLOČITVE KOMISIJE</vt:lpstr>
      <vt:lpstr>PowerPointova predstavitev</vt:lpstr>
      <vt:lpstr> ODLOČBA – NEIZPOLNJEVANJE VSTOPNIH POGOJEV </vt:lpstr>
      <vt:lpstr> ODLOČBA O ZAVRNITVI VLOGE ZA IZDAJO CERTIFIKATA ZARADI NEUDELEŽBE NA PREVERJANJU </vt:lpstr>
      <vt:lpstr>ODLOČBA O NEUSPEŠNEM KANDIDATU - zaradi izločilne napake      - neuspešen na preverjanju </vt:lpstr>
      <vt:lpstr>OBVESTILO O IZPOLNJEVANJU POGOJEV ZA PRIDOBITEV CERTIFIKATA  </vt:lpstr>
      <vt:lpstr>SKLEP O USTAVITVI POSTOPKA IZ UPRAVIČENIH RAZLOGOV </vt:lpstr>
      <vt:lpstr>VAJA – PRIPRAVA DOKUMENTOV ZA KOMISIJO</vt:lpstr>
      <vt:lpstr>PowerPointova predstavitev</vt:lpstr>
    </vt:vector>
  </TitlesOfParts>
  <Company>CPI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Janez Damjan</dc:creator>
  <cp:lastModifiedBy>Barbara Kunčič</cp:lastModifiedBy>
  <cp:revision>173</cp:revision>
  <cp:lastPrinted>2023-11-28T09:28:56Z</cp:lastPrinted>
  <dcterms:created xsi:type="dcterms:W3CDTF">2020-01-09T14:10:33Z</dcterms:created>
  <dcterms:modified xsi:type="dcterms:W3CDTF">2024-04-23T13:16:25Z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0x01010099FF4C7489FB3A4EA0ECBF995D067858</vt:lpwstr>
  </property>
</Properties>
</file>