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308" r:id="rId5"/>
    <p:sldId id="262" r:id="rId6"/>
    <p:sldId id="31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9" r:id="rId17"/>
    <p:sldId id="274" r:id="rId18"/>
    <p:sldId id="272" r:id="rId19"/>
    <p:sldId id="276" r:id="rId20"/>
    <p:sldId id="273" r:id="rId21"/>
    <p:sldId id="275" r:id="rId22"/>
    <p:sldId id="277" r:id="rId23"/>
    <p:sldId id="311" r:id="rId24"/>
    <p:sldId id="310" r:id="rId25"/>
    <p:sldId id="312" r:id="rId26"/>
    <p:sldId id="318" r:id="rId27"/>
    <p:sldId id="314" r:id="rId28"/>
    <p:sldId id="315" r:id="rId29"/>
    <p:sldId id="313" r:id="rId30"/>
    <p:sldId id="316" r:id="rId31"/>
    <p:sldId id="282" r:id="rId32"/>
    <p:sldId id="283" r:id="rId33"/>
    <p:sldId id="284" r:id="rId34"/>
    <p:sldId id="285" r:id="rId35"/>
    <p:sldId id="289" r:id="rId36"/>
    <p:sldId id="287" r:id="rId37"/>
    <p:sldId id="288" r:id="rId38"/>
    <p:sldId id="290" r:id="rId39"/>
    <p:sldId id="294" r:id="rId40"/>
    <p:sldId id="296" r:id="rId41"/>
    <p:sldId id="297" r:id="rId42"/>
    <p:sldId id="298" r:id="rId43"/>
    <p:sldId id="299" r:id="rId44"/>
    <p:sldId id="293" r:id="rId45"/>
    <p:sldId id="305" r:id="rId46"/>
    <p:sldId id="302" r:id="rId47"/>
    <p:sldId id="304" r:id="rId48"/>
    <p:sldId id="29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118" d="100"/>
          <a:sy n="118" d="100"/>
        </p:scale>
        <p:origin x="3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01825" y="1262744"/>
            <a:ext cx="10055044" cy="2965996"/>
          </a:xfrm>
        </p:spPr>
        <p:txBody>
          <a:bodyPr>
            <a:normAutofit/>
          </a:bodyPr>
          <a:lstStyle/>
          <a:p>
            <a:r>
              <a:rPr lang="sl-SI" b="1" dirty="0" smtClean="0"/>
              <a:t>PRIMER DOBRE PRAKSE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4000" dirty="0" smtClean="0"/>
              <a:t>NPK pediker/pedikerka</a:t>
            </a:r>
            <a:br>
              <a:rPr lang="sl-SI" sz="4000" dirty="0" smtClean="0"/>
            </a:br>
            <a:r>
              <a:rPr lang="sl-SI" sz="4000" dirty="0" smtClean="0"/>
              <a:t>NPK socialni/a oskrbovalec/oskrbovalka na domu</a:t>
            </a: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94263" y="4777379"/>
            <a:ext cx="9510349" cy="1666964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Renata Bačvič</a:t>
            </a:r>
          </a:p>
          <a:p>
            <a:r>
              <a:rPr lang="sl-SI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Ljubljana, 17. 4. 2025</a:t>
            </a:r>
            <a:endParaRPr lang="sl-SI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sl-SI" sz="2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54" y="0"/>
            <a:ext cx="431024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2.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93074" y="2133600"/>
            <a:ext cx="6172002" cy="377762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Pregled dokazil (posebni pogoj).</a:t>
            </a:r>
          </a:p>
          <a:p>
            <a:r>
              <a:rPr lang="sl-SI" sz="2000" dirty="0" smtClean="0"/>
              <a:t>Pregled življenjepisa (CV, </a:t>
            </a:r>
            <a:r>
              <a:rPr lang="sl-SI" sz="2000" dirty="0" err="1" smtClean="0"/>
              <a:t>Europass</a:t>
            </a:r>
            <a:r>
              <a:rPr lang="sl-SI" sz="2000" dirty="0" smtClean="0"/>
              <a:t>).</a:t>
            </a:r>
          </a:p>
          <a:p>
            <a:r>
              <a:rPr lang="sl-SI" sz="2000" dirty="0" smtClean="0"/>
              <a:t>„Ustvarjanje“ osebne zbirne mape.</a:t>
            </a:r>
            <a:endParaRPr lang="sl-SI" sz="2000" dirty="0"/>
          </a:p>
          <a:p>
            <a:r>
              <a:rPr lang="sl-SI" sz="2000" dirty="0" smtClean="0"/>
              <a:t>Referenčna pisma, dokazila delodajalcev, …</a:t>
            </a:r>
          </a:p>
          <a:p>
            <a:r>
              <a:rPr lang="sl-SI" sz="2000" dirty="0" smtClean="0"/>
              <a:t>Zapisnik o svetovanju (2. srečanje).</a:t>
            </a:r>
          </a:p>
          <a:p>
            <a:r>
              <a:rPr lang="sl-SI" sz="2000" dirty="0" smtClean="0"/>
              <a:t>Mnenje o kandidatu.</a:t>
            </a:r>
          </a:p>
          <a:p>
            <a:r>
              <a:rPr lang="sl-SI" sz="2000" dirty="0" smtClean="0"/>
              <a:t>Zaključeno svetovanje – podpis kandidata.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7" y="2133600"/>
            <a:ext cx="5023912" cy="36399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ZAPISNIK O SVETOVANJU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 smtClean="0"/>
              <a:t>NAMEN:</a:t>
            </a:r>
          </a:p>
          <a:p>
            <a:r>
              <a:rPr lang="sl-SI" sz="2000" dirty="0" smtClean="0"/>
              <a:t>predstavitev </a:t>
            </a:r>
            <a:r>
              <a:rPr lang="sl-SI" sz="2000" dirty="0"/>
              <a:t>postopka </a:t>
            </a:r>
            <a:r>
              <a:rPr lang="sl-SI" sz="2000" dirty="0" smtClean="0"/>
              <a:t>svetovanja,</a:t>
            </a:r>
            <a:endParaRPr lang="sl-SI" sz="2000" dirty="0"/>
          </a:p>
          <a:p>
            <a:r>
              <a:rPr lang="sl-SI" sz="2000" dirty="0"/>
              <a:t>oblikovanje svetovalčevega mnenja o </a:t>
            </a:r>
            <a:r>
              <a:rPr lang="sl-SI" sz="2000" dirty="0" smtClean="0"/>
              <a:t>kandidatu,</a:t>
            </a:r>
            <a:endParaRPr lang="sl-SI" sz="2000" dirty="0"/>
          </a:p>
          <a:p>
            <a:r>
              <a:rPr lang="sl-SI" sz="2000" dirty="0"/>
              <a:t>članom komisije omogoča celostno oceno </a:t>
            </a:r>
            <a:r>
              <a:rPr lang="sl-SI" sz="2000" dirty="0" smtClean="0"/>
              <a:t>kandidata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 smtClean="0"/>
              <a:t>NALOGE SVETOVALCA</a:t>
            </a:r>
            <a:r>
              <a:rPr lang="sl-SI" sz="2000" dirty="0" smtClean="0"/>
              <a:t>:</a:t>
            </a:r>
            <a:endParaRPr lang="sl-SI" sz="2000" dirty="0"/>
          </a:p>
          <a:p>
            <a:r>
              <a:rPr lang="sl-SI" sz="2000" dirty="0" smtClean="0"/>
              <a:t>vodi  </a:t>
            </a:r>
            <a:r>
              <a:rPr lang="sl-SI" sz="2000" dirty="0"/>
              <a:t>zapise </a:t>
            </a:r>
            <a:r>
              <a:rPr lang="sl-SI" sz="2000" dirty="0" smtClean="0"/>
              <a:t>v postopku svetovanja,</a:t>
            </a:r>
            <a:endParaRPr lang="sl-SI" sz="2000" dirty="0"/>
          </a:p>
          <a:p>
            <a:r>
              <a:rPr lang="sl-SI" sz="2000" dirty="0" smtClean="0"/>
              <a:t>zapiše </a:t>
            </a:r>
            <a:r>
              <a:rPr lang="sl-SI" sz="2000" dirty="0"/>
              <a:t>realizacijo dogovorjenega in morebitne dodatne </a:t>
            </a:r>
            <a:r>
              <a:rPr lang="sl-SI" sz="2000" dirty="0" smtClean="0"/>
              <a:t>aktivnosti,</a:t>
            </a:r>
            <a:endParaRPr lang="sl-SI" sz="2000" dirty="0"/>
          </a:p>
          <a:p>
            <a:r>
              <a:rPr lang="sl-SI" sz="2000" dirty="0"/>
              <a:t>prouči vsebino predloženih </a:t>
            </a:r>
            <a:r>
              <a:rPr lang="sl-SI" sz="2000" dirty="0" smtClean="0"/>
              <a:t>dokazil,</a:t>
            </a:r>
            <a:endParaRPr lang="sl-SI" sz="2000" dirty="0"/>
          </a:p>
          <a:p>
            <a:r>
              <a:rPr lang="sl-SI" sz="2000" dirty="0"/>
              <a:t>oblikuje mnenje o </a:t>
            </a:r>
            <a:r>
              <a:rPr lang="sl-SI" sz="2000" dirty="0" smtClean="0"/>
              <a:t>kandidatu.</a:t>
            </a:r>
            <a:endParaRPr lang="sl-SI" sz="2000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04110" y="624110"/>
            <a:ext cx="10166466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PEDIKER/PEDIKERKA – </a:t>
            </a:r>
            <a:r>
              <a:rPr lang="sl-SI" sz="2400" b="1" dirty="0" smtClean="0"/>
              <a:t>zapisnik o poteku svetovanja</a:t>
            </a:r>
            <a:endParaRPr lang="sl-SI" sz="2400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3" y="1172095"/>
            <a:ext cx="4354491" cy="56110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956" y="-87235"/>
            <a:ext cx="3105044" cy="759976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611" y="1172094"/>
            <a:ext cx="3974807" cy="5611091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158836" y="4414058"/>
            <a:ext cx="806335" cy="10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638502" y="6151418"/>
            <a:ext cx="556953" cy="25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1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10274531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</a:t>
            </a:r>
            <a:r>
              <a:rPr lang="sl-SI" sz="2400" dirty="0" smtClean="0"/>
              <a:t>PEDIKER/KA </a:t>
            </a:r>
            <a:r>
              <a:rPr lang="sl-SI" sz="2400" dirty="0"/>
              <a:t>– </a:t>
            </a:r>
            <a:r>
              <a:rPr lang="sl-SI" sz="2400" b="1" dirty="0" smtClean="0"/>
              <a:t>vloga za pridobitev nacionalne poklicne kvalifikacije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2157" y="1475721"/>
            <a:ext cx="3231609" cy="49083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706" y="1490424"/>
            <a:ext cx="3399905" cy="48789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496" y="-23869"/>
            <a:ext cx="3152503" cy="7715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3" y="1447884"/>
            <a:ext cx="3681897" cy="493617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6359236" y="2975956"/>
            <a:ext cx="1064029" cy="11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46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9172" y="624110"/>
            <a:ext cx="9825440" cy="1280890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NPK PEDIKER/KA (8628675011) – posebni pogoj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05989" y="1785257"/>
            <a:ext cx="6000205" cy="4519749"/>
          </a:xfrm>
        </p:spPr>
        <p:txBody>
          <a:bodyPr>
            <a:normAutofit/>
          </a:bodyPr>
          <a:lstStyle/>
          <a:p>
            <a:r>
              <a:rPr lang="sl-SI" dirty="0"/>
              <a:t>Datum objave sklepa ministra</a:t>
            </a:r>
            <a:r>
              <a:rPr lang="sl-SI" dirty="0" smtClean="0"/>
              <a:t>: 15. 6. 2020</a:t>
            </a:r>
            <a:endParaRPr lang="sl-SI" dirty="0"/>
          </a:p>
          <a:p>
            <a:r>
              <a:rPr lang="sl-SI" dirty="0" smtClean="0"/>
              <a:t>Predhodniki: Pediker/pedikerka </a:t>
            </a:r>
            <a:r>
              <a:rPr lang="sl-SI" dirty="0"/>
              <a:t>(53348741)</a:t>
            </a:r>
          </a:p>
          <a:p>
            <a:r>
              <a:rPr lang="sl-SI" dirty="0" smtClean="0"/>
              <a:t>Klasius-P16: Frizerske </a:t>
            </a:r>
            <a:r>
              <a:rPr lang="sl-SI" dirty="0"/>
              <a:t>in druge lepotilne storitve (1012)</a:t>
            </a:r>
          </a:p>
          <a:p>
            <a:r>
              <a:rPr lang="sl-SI" dirty="0" err="1" smtClean="0"/>
              <a:t>Klasius</a:t>
            </a:r>
            <a:r>
              <a:rPr lang="sl-SI" dirty="0" smtClean="0"/>
              <a:t>-SRV: Peta </a:t>
            </a:r>
            <a:r>
              <a:rPr lang="sl-SI" dirty="0"/>
              <a:t>raven: Izidi, certifikatni sistem NPK (25000)</a:t>
            </a:r>
          </a:p>
          <a:p>
            <a:r>
              <a:rPr lang="sl-SI" dirty="0" smtClean="0"/>
              <a:t>Raven </a:t>
            </a:r>
            <a:r>
              <a:rPr lang="sl-SI" dirty="0"/>
              <a:t>kvalifikacije</a:t>
            </a:r>
            <a:r>
              <a:rPr lang="sl-SI" dirty="0" smtClean="0"/>
              <a:t>: SOK </a:t>
            </a:r>
            <a:r>
              <a:rPr lang="sl-SI" dirty="0"/>
              <a:t>5,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001691" y="1785257"/>
            <a:ext cx="5076104" cy="4354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2.2. POSEBNI POGOJI, KI JIH MORA IZPOLNJEVATI OSEBA, KI ŽELI PRIDOBITI POKLICNO KVALIFIKACIJO</a:t>
            </a:r>
          </a:p>
          <a:p>
            <a:r>
              <a:rPr lang="sl-SI" dirty="0">
                <a:solidFill>
                  <a:srgbClr val="C00000"/>
                </a:solidFill>
              </a:rPr>
              <a:t>Znanja anatomije in fiziologije, varovanje zdravja, znanja o koži in kožnih boleznih, </a:t>
            </a:r>
            <a:r>
              <a:rPr lang="sl-SI" dirty="0"/>
              <a:t>ki so določena v verificiranih srednješolskih strokovnih (</a:t>
            </a:r>
            <a:r>
              <a:rPr lang="sl-SI" b="1" dirty="0"/>
              <a:t>najmanj SOK 5</a:t>
            </a:r>
            <a:r>
              <a:rPr lang="sl-SI" dirty="0"/>
              <a:t>) ali študijskih programih (</a:t>
            </a:r>
            <a:r>
              <a:rPr lang="sl-SI" b="1" dirty="0"/>
              <a:t>najmanj SOK 6</a:t>
            </a:r>
            <a:r>
              <a:rPr lang="sl-SI" dirty="0"/>
              <a:t>) na področju </a:t>
            </a:r>
            <a:r>
              <a:rPr lang="sl-SI" b="1" dirty="0"/>
              <a:t>zdravstva </a:t>
            </a:r>
            <a:r>
              <a:rPr lang="sl-SI" dirty="0"/>
              <a:t>ali </a:t>
            </a:r>
            <a:r>
              <a:rPr lang="sl-SI" b="1" dirty="0"/>
              <a:t>zobozdravstva</a:t>
            </a:r>
            <a:r>
              <a:rPr lang="sl-SI" dirty="0"/>
              <a:t> ali </a:t>
            </a:r>
            <a:r>
              <a:rPr lang="sl-SI" b="1" dirty="0"/>
              <a:t>kozmetike</a:t>
            </a:r>
            <a:r>
              <a:rPr lang="sl-SI" dirty="0"/>
              <a:t> ali </a:t>
            </a:r>
            <a:r>
              <a:rPr lang="sl-SI" b="1" dirty="0"/>
              <a:t>farmacije</a:t>
            </a:r>
            <a:r>
              <a:rPr lang="sl-SI" dirty="0"/>
              <a:t> in jih kandidat izkazuje z dokazili o pridobljenih znanjih in so jih izdali verificirani izvajalci prej navedenih izobraževalnih ali študijskih programov.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10374283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priprava osebne zbirne mape </a:t>
            </a:r>
            <a:br>
              <a:rPr lang="sl-SI" sz="2400" b="1" dirty="0" smtClean="0"/>
            </a:b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37854" y="1367246"/>
            <a:ext cx="8877993" cy="52579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b="1" dirty="0" smtClean="0"/>
              <a:t>1. Predstavitev kandidata (</a:t>
            </a:r>
            <a:r>
              <a:rPr lang="sl-SI" b="1" dirty="0" smtClean="0">
                <a:solidFill>
                  <a:srgbClr val="C00000"/>
                </a:solidFill>
              </a:rPr>
              <a:t>izobrazba zdravstvene smeri</a:t>
            </a:r>
            <a:r>
              <a:rPr lang="sl-SI" b="1" dirty="0" smtClean="0"/>
              <a:t>)</a:t>
            </a:r>
            <a:endParaRPr lang="sl-SI" b="1" dirty="0"/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pPr marL="0" indent="0">
              <a:buNone/>
            </a:pPr>
            <a:r>
              <a:rPr lang="sl-SI" b="1" dirty="0" smtClean="0"/>
              <a:t>Izobraževanja </a:t>
            </a:r>
            <a:r>
              <a:rPr lang="sl-SI" b="1" dirty="0"/>
              <a:t>in usposabljanja</a:t>
            </a:r>
            <a:r>
              <a:rPr lang="sl-SI" dirty="0"/>
              <a:t> </a:t>
            </a:r>
          </a:p>
          <a:p>
            <a:r>
              <a:rPr lang="sl-SI" dirty="0" smtClean="0"/>
              <a:t>Spričevalo o zaključku izobraževanja – srednja medicinska sestra </a:t>
            </a:r>
          </a:p>
          <a:p>
            <a:r>
              <a:rPr lang="sl-SI" dirty="0" smtClean="0"/>
              <a:t>Certifikat (praktično usposabljanje za pridobitev NPK PEDIKER/PEDIKERKA)</a:t>
            </a:r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2. Predstavitev </a:t>
            </a:r>
            <a:r>
              <a:rPr lang="sl-SI" b="1" dirty="0"/>
              <a:t>kandidata (</a:t>
            </a:r>
            <a:r>
              <a:rPr lang="sl-SI" b="1" dirty="0">
                <a:solidFill>
                  <a:srgbClr val="C00000"/>
                </a:solidFill>
              </a:rPr>
              <a:t>izobrazba </a:t>
            </a:r>
            <a:r>
              <a:rPr lang="sl-SI" b="1" dirty="0" smtClean="0">
                <a:solidFill>
                  <a:srgbClr val="C00000"/>
                </a:solidFill>
              </a:rPr>
              <a:t>ekonomske smeri</a:t>
            </a:r>
            <a:r>
              <a:rPr lang="sl-SI" b="1" dirty="0" smtClean="0"/>
              <a:t>)</a:t>
            </a:r>
          </a:p>
          <a:p>
            <a:pPr marL="0" indent="0">
              <a:buNone/>
            </a:pPr>
            <a:r>
              <a:rPr lang="sl-SI" b="1" dirty="0" smtClean="0"/>
              <a:t>Izobraževanja in usposabljanja</a:t>
            </a:r>
            <a:endParaRPr lang="sl-SI" dirty="0"/>
          </a:p>
          <a:p>
            <a:r>
              <a:rPr lang="sl-SI" dirty="0" smtClean="0"/>
              <a:t>Obvestilo o opravljenih izpitih v izrednem izobraževanju – program KOZMETIČNI TEHNIK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022675" y="2126222"/>
            <a:ext cx="48193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28" y="1276025"/>
            <a:ext cx="3719726" cy="523698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86" y="623427"/>
            <a:ext cx="4316342" cy="64013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038" y="1288490"/>
            <a:ext cx="3757526" cy="5212053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6109855" y="1762298"/>
            <a:ext cx="315883" cy="415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8485094" y="3449171"/>
            <a:ext cx="49081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950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- </a:t>
            </a:r>
            <a:r>
              <a:rPr lang="sl-SI" sz="2400" b="1" dirty="0" err="1" smtClean="0"/>
              <a:t>Europass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02" y="1754730"/>
            <a:ext cx="2955178" cy="4090665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86136" y="1768653"/>
            <a:ext cx="3070890" cy="40829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26" y="1768653"/>
            <a:ext cx="2908061" cy="40829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087" y="1754730"/>
            <a:ext cx="3026913" cy="408296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195294" y="2414494"/>
            <a:ext cx="286871" cy="5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0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7608" y="624110"/>
            <a:ext cx="9867004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2.2. posebni pogoj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33177" y="1244617"/>
            <a:ext cx="3632662" cy="53837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21" y="1264555"/>
            <a:ext cx="4011781" cy="536385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39" y="0"/>
            <a:ext cx="3487214" cy="853514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13" y="1233567"/>
            <a:ext cx="3645281" cy="53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3006" y="466168"/>
            <a:ext cx="9156463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izobraževanje  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767" b="4095"/>
          <a:stretch/>
        </p:blipFill>
        <p:spPr>
          <a:xfrm rot="5400000">
            <a:off x="6277252" y="772418"/>
            <a:ext cx="5110042" cy="619298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5847"/>
            <a:ext cx="3487214" cy="8535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30" y="1319682"/>
            <a:ext cx="3815145" cy="510424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8991600" y="5429250"/>
            <a:ext cx="219075" cy="85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22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VSEBINA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6914" y="2133600"/>
            <a:ext cx="10755086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Predstavitev.</a:t>
            </a:r>
            <a:endParaRPr lang="sl-SI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Naloge svetovalca za NPK.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Individualno/skupinsko svetovanje.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Dokumentacija v postopku svetovanja.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Praktični primer osebne zbirne mape: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 smtClean="0"/>
              <a:t>NPK pediker/</a:t>
            </a:r>
            <a:r>
              <a:rPr lang="sl-SI" sz="2200" dirty="0" err="1" smtClean="0"/>
              <a:t>ka</a:t>
            </a:r>
            <a:r>
              <a:rPr lang="sl-SI" sz="2200" dirty="0" smtClean="0"/>
              <a:t>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 smtClean="0"/>
              <a:t>NPK socialni/a oskrbovalec/oskrbovalka na domu).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464" y="1508516"/>
            <a:ext cx="5269230" cy="29507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244" y="0"/>
            <a:ext cx="3487756" cy="8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6168" y="829644"/>
            <a:ext cx="9958444" cy="1075355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obrazci, ki jih pripravi svetovalec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46167" y="1680754"/>
            <a:ext cx="5968538" cy="4902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poteku </a:t>
            </a:r>
            <a:r>
              <a:rPr lang="sl-SI" dirty="0" smtClean="0">
                <a:solidFill>
                  <a:schemeClr val="tx1"/>
                </a:solidFill>
              </a:rPr>
              <a:t>svetovanja.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vrednotenju dokazil v osebni zbirni </a:t>
            </a:r>
            <a:r>
              <a:rPr lang="sl-SI" dirty="0" smtClean="0">
                <a:solidFill>
                  <a:schemeClr val="tx1"/>
                </a:solidFill>
              </a:rPr>
              <a:t>mapi.</a:t>
            </a: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poteku potrjevanja NPK na podlagi osebne zbirne mape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</a:t>
            </a:r>
            <a:r>
              <a:rPr lang="sl-SI" dirty="0" smtClean="0">
                <a:solidFill>
                  <a:schemeClr val="tx1"/>
                </a:solidFill>
              </a:rPr>
              <a:t>bvestilo </a:t>
            </a:r>
            <a:r>
              <a:rPr lang="sl-SI" dirty="0">
                <a:solidFill>
                  <a:schemeClr val="tx1"/>
                </a:solidFill>
              </a:rPr>
              <a:t>kandidatu o </a:t>
            </a:r>
            <a:r>
              <a:rPr lang="sl-SI" dirty="0" smtClean="0">
                <a:solidFill>
                  <a:schemeClr val="tx1"/>
                </a:solidFill>
              </a:rPr>
              <a:t>izvedbi neposrednega preverjanja</a:t>
            </a: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Z</a:t>
            </a:r>
            <a:r>
              <a:rPr lang="sl-SI" dirty="0" smtClean="0">
                <a:solidFill>
                  <a:schemeClr val="tx1"/>
                </a:solidFill>
              </a:rPr>
              <a:t>apisnik </a:t>
            </a:r>
            <a:r>
              <a:rPr lang="sl-SI" dirty="0">
                <a:solidFill>
                  <a:schemeClr val="tx1"/>
                </a:solidFill>
              </a:rPr>
              <a:t>o poteku preverjanja poklicne </a:t>
            </a:r>
            <a:r>
              <a:rPr lang="sl-SI" dirty="0" smtClean="0">
                <a:solidFill>
                  <a:schemeClr val="tx1"/>
                </a:solidFill>
              </a:rPr>
              <a:t>kvalifikacije</a:t>
            </a: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Ocenjevalni </a:t>
            </a:r>
            <a:r>
              <a:rPr lang="sl-SI" dirty="0">
                <a:solidFill>
                  <a:schemeClr val="tx1"/>
                </a:solidFill>
              </a:rPr>
              <a:t>obrazec – praktična </a:t>
            </a:r>
            <a:r>
              <a:rPr lang="sl-SI" dirty="0" smtClean="0">
                <a:solidFill>
                  <a:schemeClr val="tx1"/>
                </a:solidFill>
              </a:rPr>
              <a:t>preverjanje Ocenjevalni </a:t>
            </a:r>
            <a:r>
              <a:rPr lang="sl-SI" dirty="0">
                <a:solidFill>
                  <a:schemeClr val="tx1"/>
                </a:solidFill>
              </a:rPr>
              <a:t>obrazec – </a:t>
            </a:r>
            <a:r>
              <a:rPr lang="sl-SI" dirty="0" smtClean="0">
                <a:solidFill>
                  <a:schemeClr val="tx1"/>
                </a:solidFill>
              </a:rPr>
              <a:t>ustno preverjanje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Certifikat </a:t>
            </a:r>
            <a:r>
              <a:rPr lang="sl-SI" dirty="0">
                <a:solidFill>
                  <a:schemeClr val="tx1"/>
                </a:solidFill>
              </a:rPr>
              <a:t>NPK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4325" y="1680755"/>
            <a:ext cx="3381375" cy="42462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5212" y="794506"/>
            <a:ext cx="10276115" cy="1051486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- Zapisnik o vrednotenju osebne zbirne mape (OZM) – Izpolnjevanje vstopnih pogojev (točka 2.2.)</a:t>
            </a:r>
            <a:endParaRPr lang="sl-SI" sz="24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214277" y="955664"/>
            <a:ext cx="3913223" cy="56938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6587" y="1099299"/>
            <a:ext cx="3750473" cy="540660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37004" y="1584421"/>
            <a:ext cx="2878949" cy="55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8503" y="757646"/>
            <a:ext cx="9876109" cy="1147354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</a:t>
            </a:r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PEDIKER/KA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zapisnik 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 vrednotenju dokazil v zbirni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mapi  - OZM – znanja, spretnosti in kompetence (A3)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027" y="0"/>
            <a:ext cx="2730973" cy="668420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0467" y="1994226"/>
            <a:ext cx="9569284" cy="315534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532464" y="2192724"/>
            <a:ext cx="4313864" cy="3777622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7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5027" y="-463962"/>
            <a:ext cx="5879998" cy="83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9240" y="681119"/>
            <a:ext cx="4577542" cy="655702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557712" y="659075"/>
            <a:ext cx="10451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 smtClean="0"/>
              <a:t>– </a:t>
            </a:r>
            <a:r>
              <a:rPr lang="sl-SI" sz="2400" b="1" dirty="0"/>
              <a:t>Zapisnik o vrednotenju osebne zbirne mape (OZM</a:t>
            </a:r>
            <a:r>
              <a:rPr lang="sl-SI" sz="2400" b="1" dirty="0" smtClean="0"/>
              <a:t>)</a:t>
            </a:r>
          </a:p>
          <a:p>
            <a:r>
              <a:rPr lang="sl-SI" sz="2400" b="1" dirty="0" smtClean="0"/>
              <a:t>Priznavanje ključnih del (A3)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953151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548" t="-505"/>
          <a:stretch/>
        </p:blipFill>
        <p:spPr>
          <a:xfrm rot="5400000">
            <a:off x="1474799" y="606662"/>
            <a:ext cx="4453237" cy="66290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01833" y="1316500"/>
            <a:ext cx="3788150" cy="495992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15442" y="622641"/>
            <a:ext cx="10360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vrednotenju osebne zbirne mape (OZM)</a:t>
            </a:r>
          </a:p>
          <a:p>
            <a:r>
              <a:rPr lang="sl-SI" sz="2400" b="1" dirty="0" smtClean="0"/>
              <a:t>Odločitev komisije o potrjevanju NPK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59842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2" y="1328049"/>
            <a:ext cx="3840059" cy="55200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39" y="1338349"/>
            <a:ext cx="4138940" cy="5529951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269375" y="1338349"/>
            <a:ext cx="1438101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2194560" y="1471353"/>
            <a:ext cx="681644" cy="83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084811" y="3241963"/>
            <a:ext cx="2219498" cy="14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3707476" y="1338349"/>
            <a:ext cx="266008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454" y="1554480"/>
            <a:ext cx="3948546" cy="1057766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1696530" y="702399"/>
            <a:ext cx="1049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</a:t>
            </a:r>
            <a:r>
              <a:rPr lang="sl-SI" sz="2400" b="1" dirty="0" smtClean="0"/>
              <a:t>Obvestilo o izvedbi neposrednega izobraževanja </a:t>
            </a:r>
            <a:endParaRPr lang="sl-SI" sz="2400" b="1" dirty="0"/>
          </a:p>
        </p:txBody>
      </p:sp>
      <p:sp>
        <p:nvSpPr>
          <p:cNvPr id="10" name="Leva puščica 9"/>
          <p:cNvSpPr/>
          <p:nvPr/>
        </p:nvSpPr>
        <p:spPr>
          <a:xfrm rot="20075368">
            <a:off x="7452170" y="2269689"/>
            <a:ext cx="909722" cy="921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1838325" y="3733800"/>
            <a:ext cx="20383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/>
          <p:cNvSpPr/>
          <p:nvPr/>
        </p:nvSpPr>
        <p:spPr>
          <a:xfrm>
            <a:off x="6905625" y="6296025"/>
            <a:ext cx="6572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2733675" y="1813562"/>
            <a:ext cx="1562100" cy="13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>
            <a:off x="1247775" y="1950720"/>
            <a:ext cx="523875" cy="9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4665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5" y="1346662"/>
            <a:ext cx="3530086" cy="51206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47" y="1263535"/>
            <a:ext cx="3834938" cy="51206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02" y="1346662"/>
            <a:ext cx="3640974" cy="511364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59773" y="635964"/>
            <a:ext cx="10352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</a:t>
            </a:r>
            <a:r>
              <a:rPr lang="sl-SI" sz="2400" b="1" dirty="0" smtClean="0"/>
              <a:t>Ocenjevalni obrazec (praktično preverjanje)</a:t>
            </a:r>
            <a:endParaRPr lang="sl-SI" sz="2400" b="1" dirty="0"/>
          </a:p>
        </p:txBody>
      </p:sp>
      <p:sp>
        <p:nvSpPr>
          <p:cNvPr id="6" name="Pravokotnik 5"/>
          <p:cNvSpPr/>
          <p:nvPr/>
        </p:nvSpPr>
        <p:spPr>
          <a:xfrm>
            <a:off x="9791700" y="5381625"/>
            <a:ext cx="1657350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281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280159"/>
            <a:ext cx="3702704" cy="54338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61" y="1280158"/>
            <a:ext cx="4148310" cy="536244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700212" y="720082"/>
            <a:ext cx="9787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Ocenjevalni obrazec </a:t>
            </a:r>
            <a:r>
              <a:rPr lang="sl-SI" sz="2400" b="1" dirty="0" smtClean="0"/>
              <a:t>(ustno preverjanje)</a:t>
            </a:r>
            <a:endParaRPr lang="sl-SI" sz="2400" b="1" dirty="0"/>
          </a:p>
        </p:txBody>
      </p:sp>
      <p:sp>
        <p:nvSpPr>
          <p:cNvPr id="5" name="Pravokotnik 4"/>
          <p:cNvSpPr/>
          <p:nvPr/>
        </p:nvSpPr>
        <p:spPr>
          <a:xfrm>
            <a:off x="7810500" y="57150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5307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551708" y="764462"/>
            <a:ext cx="1072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</a:t>
            </a:r>
            <a:r>
              <a:rPr lang="sl-SI" sz="2400" b="1" dirty="0" smtClean="0"/>
              <a:t>poteku preverjanja poklicne kvalifikacije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01" y="1546168"/>
            <a:ext cx="3363987" cy="49444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10" y="1546168"/>
            <a:ext cx="3566988" cy="498044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096125" y="5638800"/>
            <a:ext cx="1743075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72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dirty="0" smtClean="0"/>
              <a:t>Javni zavod Cene Štupar - Center </a:t>
            </a:r>
            <a:r>
              <a:rPr lang="sl-SI" dirty="0"/>
              <a:t>za izobraževanje Ljubljana je javni zavod za izobraževanje odraslih Mestne občine Ljubljana, ustanovljen leta 1959 kot Delavska univerza Cene </a:t>
            </a:r>
            <a:r>
              <a:rPr lang="sl-SI" dirty="0" smtClean="0"/>
              <a:t>Štupar.</a:t>
            </a:r>
          </a:p>
          <a:p>
            <a:r>
              <a:rPr lang="sl-SI" dirty="0" smtClean="0"/>
              <a:t>38 zaposlenih.</a:t>
            </a:r>
          </a:p>
          <a:p>
            <a:r>
              <a:rPr lang="sl-SI" dirty="0" smtClean="0"/>
              <a:t>Področja delovanja: OŠ, SŠ, NPK, tečaji in usposabljanja za fizične osebe in podjetja, projekti (Temeljne kompetence - KORAK, VGC, MOL, ZIP, </a:t>
            </a:r>
            <a:r>
              <a:rPr lang="sl-SI" dirty="0" err="1" smtClean="0"/>
              <a:t>Interkulturni</a:t>
            </a:r>
            <a:r>
              <a:rPr lang="sl-SI" dirty="0" smtClean="0"/>
              <a:t> center, Finančna pismenost, </a:t>
            </a:r>
            <a:r>
              <a:rPr lang="sl-SI" dirty="0" err="1" smtClean="0"/>
              <a:t>Erasmus</a:t>
            </a:r>
            <a:r>
              <a:rPr lang="sl-SI" dirty="0" smtClean="0"/>
              <a:t> + projekti,… (trenutno aktualnih več kot 2o projektov).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1358" r="2388"/>
          <a:stretch/>
        </p:blipFill>
        <p:spPr>
          <a:xfrm>
            <a:off x="7257011" y="1296786"/>
            <a:ext cx="4970448" cy="47578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55" y="1562794"/>
            <a:ext cx="11094924" cy="3984644"/>
          </a:xfrm>
          <a:prstGeom prst="rect">
            <a:avLst/>
          </a:prstGeom>
        </p:spPr>
      </p:pic>
      <p:sp>
        <p:nvSpPr>
          <p:cNvPr id="4" name="Desna puščica 3"/>
          <p:cNvSpPr/>
          <p:nvPr/>
        </p:nvSpPr>
        <p:spPr>
          <a:xfrm rot="8035910">
            <a:off x="3532908" y="2034718"/>
            <a:ext cx="133003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4030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8" y="792906"/>
            <a:ext cx="9841273" cy="111209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PEDIKER/KA- </a:t>
            </a:r>
            <a:r>
              <a:rPr lang="sl-SI" sz="2400" b="1" dirty="0" smtClean="0"/>
              <a:t>obvestilo o izvedbi neposrednega preverjanja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3338" y="1370175"/>
            <a:ext cx="3714997" cy="54290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914" y="0"/>
            <a:ext cx="3135086" cy="767328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26232" y="1370175"/>
            <a:ext cx="3900979" cy="542904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8524875" y="5886450"/>
            <a:ext cx="9239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3038475" y="3876675"/>
            <a:ext cx="1962641" cy="20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16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6550" y="624110"/>
            <a:ext cx="9728062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- certifikat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6549" y="1320622"/>
            <a:ext cx="3821163" cy="5388821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3653" y="2200338"/>
            <a:ext cx="5932842" cy="3629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971675" y="5514975"/>
            <a:ext cx="7715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46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1085" y="624110"/>
            <a:ext cx="10728961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Socialni/a oskrbovalec/oskrbovalka na domu </a:t>
            </a:r>
            <a:r>
              <a:rPr lang="sl-SI" sz="2400" b="1" dirty="0" smtClean="0"/>
              <a:t>– posebni pogoj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1085" y="2133599"/>
            <a:ext cx="5355771" cy="4223657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Naziv</a:t>
            </a:r>
            <a:r>
              <a:rPr lang="sl-SI" dirty="0" smtClean="0"/>
              <a:t>: Socialni </a:t>
            </a:r>
            <a:r>
              <a:rPr lang="sl-SI" dirty="0"/>
              <a:t>oskrbovalec / socialna oskrbovalka na domu</a:t>
            </a:r>
          </a:p>
          <a:p>
            <a:r>
              <a:rPr lang="sl-SI" dirty="0" smtClean="0"/>
              <a:t>Status: Objava </a:t>
            </a:r>
          </a:p>
          <a:p>
            <a:r>
              <a:rPr lang="sl-SI" dirty="0" smtClean="0"/>
              <a:t>Datum </a:t>
            </a:r>
            <a:r>
              <a:rPr lang="sl-SI" dirty="0"/>
              <a:t>objave sklepa ministra</a:t>
            </a:r>
            <a:r>
              <a:rPr lang="sl-SI" dirty="0" smtClean="0"/>
              <a:t>: </a:t>
            </a:r>
            <a:r>
              <a:rPr lang="sl-SI" dirty="0"/>
              <a:t>13</a:t>
            </a:r>
            <a:r>
              <a:rPr lang="sl-SI" dirty="0" smtClean="0"/>
              <a:t>. 12. 2023</a:t>
            </a:r>
            <a:endParaRPr lang="sl-SI" dirty="0"/>
          </a:p>
          <a:p>
            <a:r>
              <a:rPr lang="sl-SI" dirty="0" smtClean="0"/>
              <a:t>Predhodniki: S</a:t>
            </a:r>
            <a:r>
              <a:rPr lang="pl-PL" dirty="0" smtClean="0"/>
              <a:t>ocialni </a:t>
            </a:r>
            <a:r>
              <a:rPr lang="pl-PL" dirty="0"/>
              <a:t>oskrbovalec/socialna oskrbovalka na domu (3350335011)</a:t>
            </a:r>
            <a:endParaRPr lang="sl-SI" dirty="0" smtClean="0"/>
          </a:p>
          <a:p>
            <a:r>
              <a:rPr lang="sl-SI" dirty="0"/>
              <a:t>Klasius-P16: </a:t>
            </a:r>
            <a:r>
              <a:rPr lang="sl-SI" dirty="0" smtClean="0"/>
              <a:t>Varstvo </a:t>
            </a:r>
            <a:r>
              <a:rPr lang="sl-SI" dirty="0"/>
              <a:t>starih in oviranih (invalidnih) ljudi (0921)</a:t>
            </a:r>
          </a:p>
          <a:p>
            <a:r>
              <a:rPr lang="sl-SI" dirty="0" err="1"/>
              <a:t>Klasius</a:t>
            </a:r>
            <a:r>
              <a:rPr lang="sl-SI" dirty="0"/>
              <a:t>-SRV</a:t>
            </a:r>
            <a:r>
              <a:rPr lang="sl-SI" dirty="0" smtClean="0"/>
              <a:t>: </a:t>
            </a:r>
            <a:r>
              <a:rPr lang="it-IT" dirty="0" err="1"/>
              <a:t>Četrta</a:t>
            </a:r>
            <a:r>
              <a:rPr lang="it-IT" dirty="0"/>
              <a:t> </a:t>
            </a:r>
            <a:r>
              <a:rPr lang="it-IT" dirty="0" err="1"/>
              <a:t>raven</a:t>
            </a:r>
            <a:r>
              <a:rPr lang="it-IT" dirty="0"/>
              <a:t>: </a:t>
            </a:r>
            <a:r>
              <a:rPr lang="it-IT" dirty="0" err="1"/>
              <a:t>Izidi</a:t>
            </a:r>
            <a:r>
              <a:rPr lang="it-IT" dirty="0"/>
              <a:t>, </a:t>
            </a:r>
            <a:r>
              <a:rPr lang="it-IT" dirty="0" err="1"/>
              <a:t>certifikatni</a:t>
            </a:r>
            <a:r>
              <a:rPr lang="it-IT" dirty="0"/>
              <a:t> </a:t>
            </a:r>
            <a:r>
              <a:rPr lang="it-IT" dirty="0" err="1"/>
              <a:t>sistem</a:t>
            </a:r>
            <a:r>
              <a:rPr lang="it-IT" dirty="0"/>
              <a:t> NPK (24000)</a:t>
            </a:r>
            <a:endParaRPr lang="sl-SI" dirty="0"/>
          </a:p>
          <a:p>
            <a:r>
              <a:rPr lang="sl-SI" dirty="0"/>
              <a:t>Raven kvalifikacije: SOK 4,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818811" y="2126222"/>
            <a:ext cx="5146766" cy="42310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b="1" dirty="0"/>
              <a:t>2. 2. POSEBNI POGOJI KI JIH MORA IZPOLNJEVATI OSEBA, KI ŽELI PRIDOBITI NPK  </a:t>
            </a:r>
          </a:p>
          <a:p>
            <a:r>
              <a:rPr lang="sl-SI" b="1" dirty="0"/>
              <a:t>i</a:t>
            </a:r>
            <a:r>
              <a:rPr lang="sl-SI" b="1" dirty="0" smtClean="0"/>
              <a:t>zobrazba </a:t>
            </a:r>
            <a:r>
              <a:rPr lang="sl-SI" b="1" dirty="0"/>
              <a:t>najmanj na ravni SOK 2 in najmanj 5 let izkušenj na področju dela z ljudmi ali najmanj eno leto izkušenj na področju socialne oskrbe starejših ljudi, invalidnih in drugih oseb s posebnimi potrebami, </a:t>
            </a:r>
            <a:r>
              <a:rPr lang="sl-SI" dirty="0"/>
              <a:t>kar kandidat dokazuje z verodostojnimi listinami, iz katerih sta razvidna čas in vsebina opravljenega dela (na primer: referenčna pisma, poročila o opravljenem delu s podpisom odgovorne osebe, pogodbe, dokazilo o študentskem delu, izjave ipd.) in</a:t>
            </a:r>
          </a:p>
          <a:p>
            <a:r>
              <a:rPr lang="sl-SI" b="1" dirty="0" smtClean="0"/>
              <a:t>opravljen </a:t>
            </a:r>
            <a:r>
              <a:rPr lang="sl-SI" b="1" dirty="0"/>
              <a:t>verificiran program usposabljanja v socialnem varstvu s področja socialne oskrbe </a:t>
            </a:r>
            <a:r>
              <a:rPr lang="sl-SI" dirty="0"/>
              <a:t>(Pravilnik o standardih in normativih socialnovarstvenih storitev, Uradni list RS, št. 45/10, 28/11, 104/11, 111/13, 102/15, 76/17, 54/19, 81/19, 203/21, 54/22 in 159/22).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278" y="-23869"/>
            <a:ext cx="3050721" cy="7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69" y="624110"/>
            <a:ext cx="10424159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domu</a:t>
            </a:r>
            <a:endParaRPr lang="sl-SI" sz="24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306284" y="1419497"/>
            <a:ext cx="9814561" cy="5294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Predstavitev kandidata</a:t>
            </a:r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r>
              <a:rPr lang="sl-SI" dirty="0"/>
              <a:t>Rokopis življenjepisa </a:t>
            </a:r>
            <a:r>
              <a:rPr lang="sl-SI" b="1" dirty="0" smtClean="0">
                <a:solidFill>
                  <a:schemeClr val="tx1"/>
                </a:solidFill>
              </a:rPr>
              <a:t>(posebnost</a:t>
            </a:r>
            <a:r>
              <a:rPr lang="sl-SI" b="1" dirty="0" smtClean="0">
                <a:solidFill>
                  <a:schemeClr val="tx1"/>
                </a:solidFill>
              </a:rPr>
              <a:t>)/ni obvezno!</a:t>
            </a:r>
            <a:endParaRPr lang="sl-SI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b="1" dirty="0"/>
              <a:t>Izobraževanja in usposabljanja </a:t>
            </a:r>
          </a:p>
          <a:p>
            <a:r>
              <a:rPr lang="sl-SI" dirty="0" smtClean="0"/>
              <a:t>Spričevalo o zaključnem izpitu s pohvalo</a:t>
            </a:r>
          </a:p>
          <a:p>
            <a:r>
              <a:rPr lang="sl-SI" dirty="0" smtClean="0"/>
              <a:t>Potrdilo </a:t>
            </a:r>
            <a:r>
              <a:rPr lang="sl-SI" dirty="0"/>
              <a:t>o udeležbi v programu usposabljanja na področju socialnega varstva</a:t>
            </a:r>
          </a:p>
          <a:p>
            <a:r>
              <a:rPr lang="sl-SI" dirty="0"/>
              <a:t>Potrdilo o izobraževanju – </a:t>
            </a:r>
            <a:r>
              <a:rPr lang="sl-SI" dirty="0" smtClean="0"/>
              <a:t>delavnice s področja demence</a:t>
            </a:r>
            <a:endParaRPr lang="sl-SI" dirty="0"/>
          </a:p>
          <a:p>
            <a:pPr marL="0" indent="0">
              <a:buNone/>
            </a:pPr>
            <a:r>
              <a:rPr lang="sl-SI" b="1" dirty="0"/>
              <a:t>Delovne izkušnje</a:t>
            </a:r>
          </a:p>
          <a:p>
            <a:r>
              <a:rPr lang="sl-SI" dirty="0"/>
              <a:t>Pogodba o </a:t>
            </a:r>
            <a:r>
              <a:rPr lang="sl-SI" dirty="0" smtClean="0"/>
              <a:t>zaposlitvi</a:t>
            </a:r>
          </a:p>
          <a:p>
            <a:r>
              <a:rPr lang="sl-SI" dirty="0" smtClean="0"/>
              <a:t>Izpis zavarovanj v RS - ZPIZ</a:t>
            </a:r>
            <a:endParaRPr lang="sl-SI" dirty="0"/>
          </a:p>
          <a:p>
            <a:r>
              <a:rPr lang="sl-SI" dirty="0"/>
              <a:t>Referenčno pismo 1 </a:t>
            </a:r>
            <a:endParaRPr lang="sl-SI" dirty="0" smtClean="0"/>
          </a:p>
          <a:p>
            <a:r>
              <a:rPr lang="sl-SI" dirty="0" smtClean="0"/>
              <a:t>Referenčno </a:t>
            </a:r>
            <a:r>
              <a:rPr lang="sl-SI" dirty="0"/>
              <a:t>pismo 2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874" y="-23869"/>
            <a:ext cx="3074126" cy="7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5" y="624110"/>
            <a:ext cx="10685416" cy="1280890"/>
          </a:xfrm>
        </p:spPr>
        <p:txBody>
          <a:bodyPr/>
          <a:lstStyle/>
          <a:p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</a:t>
            </a:r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oskrbovalec/oskrbovalka na </a:t>
            </a:r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domu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rokopis življenjepisa)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5464" y="1602378"/>
            <a:ext cx="3710936" cy="525562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72" y="1602378"/>
            <a:ext cx="3910571" cy="5290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48" y="0"/>
            <a:ext cx="2795451" cy="68420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476500" y="3143250"/>
            <a:ext cx="1847850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1866900" y="5991225"/>
            <a:ext cx="26384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68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32710" y="624110"/>
            <a:ext cx="10659290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Socialni/a oskrbovalec/oskrbovalka na domu </a:t>
            </a:r>
            <a:r>
              <a:rPr lang="sl-SI" sz="2400" b="1" dirty="0" smtClean="0"/>
              <a:t>- 2.2. posebni pogoj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0950" y="1264555"/>
            <a:ext cx="3875858" cy="54208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47" y="1345380"/>
            <a:ext cx="3658294" cy="53393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2" y="0"/>
            <a:ext cx="2699657" cy="6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415452" cy="1280890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- 2.2. posebni pogoj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749" y="1621104"/>
            <a:ext cx="3474720" cy="511488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90" y="1621104"/>
            <a:ext cx="3667792" cy="49877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0" y="-80861"/>
            <a:ext cx="2906130" cy="7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241280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</a:t>
            </a:r>
            <a:r>
              <a:rPr lang="pl-PL" sz="2400" dirty="0" smtClean="0"/>
              <a:t>domu </a:t>
            </a:r>
            <a:r>
              <a:rPr lang="pl-PL" sz="2400" b="1" dirty="0" smtClean="0"/>
              <a:t>- izobraževanje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574074"/>
            <a:ext cx="3737013" cy="50836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018" y="-23869"/>
            <a:ext cx="2943982" cy="7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9132" y="624110"/>
            <a:ext cx="9745480" cy="1280890"/>
          </a:xfrm>
        </p:spPr>
        <p:txBody>
          <a:bodyPr/>
          <a:lstStyle/>
          <a:p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 </a:t>
            </a:r>
            <a:r>
              <a:rPr lang="pl-PL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- </a:t>
            </a:r>
            <a:r>
              <a:rPr lang="pl-PL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reference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324" y="1352377"/>
            <a:ext cx="4284617" cy="5505623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78241" y="1343500"/>
            <a:ext cx="3955384" cy="55056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98" y="1324064"/>
            <a:ext cx="3875466" cy="55056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377" y="-95280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b="1" dirty="0" smtClean="0"/>
              <a:t>10 programov usposabljanja za pridobitev nacionalnih poklicnih kvalifikacij: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pediker/</a:t>
            </a:r>
            <a:r>
              <a:rPr lang="sl-SI" sz="1400" b="1" dirty="0" err="1" smtClean="0"/>
              <a:t>ka</a:t>
            </a:r>
            <a:r>
              <a:rPr lang="sl-SI" sz="1400" b="1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maniker/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maser/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refleksoterapevt/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vizažist/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pomočnik/ca kuharja,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socialni/a oskrbovalec/</a:t>
            </a:r>
            <a:r>
              <a:rPr lang="sl-SI" sz="1400" b="1" dirty="0" err="1" smtClean="0"/>
              <a:t>ka</a:t>
            </a:r>
            <a:r>
              <a:rPr lang="sl-SI" sz="1400" b="1" dirty="0" smtClean="0"/>
              <a:t> na domu,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računovodja/računovodkinja,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kulturni/a mediatorka,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Skladiščnik/ca v logistiki 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sobar/sobarica).</a:t>
            </a:r>
          </a:p>
          <a:p>
            <a:r>
              <a:rPr lang="sl-SI" dirty="0" smtClean="0"/>
              <a:t>Od leta 2006 smo podelili </a:t>
            </a:r>
            <a:r>
              <a:rPr lang="sl-SI" b="1" dirty="0" smtClean="0"/>
              <a:t>1333 certifikatov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9236" y="1952982"/>
            <a:ext cx="5664805" cy="39587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7360" y="624110"/>
            <a:ext cx="9767251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Ostali obrazci</a:t>
            </a:r>
            <a:endParaRPr lang="sl-SI" sz="2800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4409" y="1083229"/>
            <a:ext cx="3669045" cy="5600121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6705" y="1196241"/>
            <a:ext cx="3616037" cy="56197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70" y="1196241"/>
            <a:ext cx="3693116" cy="555361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221286" y="498454"/>
            <a:ext cx="397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Komisiji se pošlje se seznam prijavljenih na mail, ni več potrebno podpisati izjave</a:t>
            </a:r>
            <a:r>
              <a:rPr lang="sl-SI" dirty="0"/>
              <a:t>!</a:t>
            </a:r>
          </a:p>
        </p:txBody>
      </p:sp>
      <p:sp>
        <p:nvSpPr>
          <p:cNvPr id="5" name="Pravokotnik 4"/>
          <p:cNvSpPr/>
          <p:nvPr/>
        </p:nvSpPr>
        <p:spPr>
          <a:xfrm>
            <a:off x="981075" y="4448175"/>
            <a:ext cx="2114550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30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9792189" cy="1280890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Naslovnica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2422" y="1462033"/>
            <a:ext cx="3497688" cy="5106000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7795" y="1462033"/>
            <a:ext cx="3458095" cy="50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Odločba – primer odločbe o neuspešnem kandidatu</a:t>
            </a:r>
            <a:endParaRPr lang="sl-SI" sz="28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693" y="1493519"/>
            <a:ext cx="3749317" cy="5108079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1304" y="1493518"/>
            <a:ext cx="3957940" cy="42051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79" y="1493518"/>
            <a:ext cx="3561883" cy="51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5796" y="624110"/>
            <a:ext cx="9808815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Odločba – primer odločbe o kandidatu, ki ni pristopil</a:t>
            </a:r>
            <a:endParaRPr lang="sl-SI" sz="28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796" y="1295248"/>
            <a:ext cx="3858970" cy="52348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60" y="1295248"/>
            <a:ext cx="4435855" cy="52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24298" y="624110"/>
            <a:ext cx="9780314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POSEBNOSTI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9794" y="1567543"/>
            <a:ext cx="9596846" cy="5007428"/>
          </a:xfrm>
        </p:spPr>
        <p:txBody>
          <a:bodyPr>
            <a:normAutofit/>
          </a:bodyPr>
          <a:lstStyle/>
          <a:p>
            <a:r>
              <a:rPr lang="sl-SI" sz="2400" dirty="0"/>
              <a:t>tuja spričevala – ENIC </a:t>
            </a:r>
            <a:r>
              <a:rPr lang="sl-SI" sz="2400" dirty="0" smtClean="0"/>
              <a:t>NARIC</a:t>
            </a:r>
          </a:p>
          <a:p>
            <a:pPr marL="0" indent="0">
              <a:buNone/>
            </a:pPr>
            <a:r>
              <a:rPr lang="sl-SI" dirty="0"/>
              <a:t>(https://www.gov.si/drzavni-organi/ministrstva/ministrstvo-za-izobrazevanje-znanost-in-sport/o-ministrstvu/direktorat-za-visoko-solstvo/enic-naric-center</a:t>
            </a:r>
            <a:r>
              <a:rPr lang="sl-SI" dirty="0" smtClean="0"/>
              <a:t>/)</a:t>
            </a:r>
            <a:endParaRPr lang="sl-SI" dirty="0"/>
          </a:p>
          <a:p>
            <a:r>
              <a:rPr lang="sl-SI" sz="2400" dirty="0" smtClean="0"/>
              <a:t>poročni list, sprememba osebnega imena</a:t>
            </a:r>
            <a:endParaRPr lang="sl-SI" sz="2400" dirty="0"/>
          </a:p>
          <a:p>
            <a:r>
              <a:rPr lang="sl-SI" sz="2400" dirty="0" smtClean="0"/>
              <a:t>verodostojnost dokazil</a:t>
            </a:r>
            <a:endParaRPr lang="sl-SI" sz="2400" dirty="0"/>
          </a:p>
          <a:p>
            <a:r>
              <a:rPr lang="sl-SI" sz="2400" dirty="0"/>
              <a:t>podpisi </a:t>
            </a:r>
            <a:r>
              <a:rPr lang="sl-SI" sz="2400" dirty="0" err="1" smtClean="0"/>
              <a:t>Europass</a:t>
            </a:r>
            <a:r>
              <a:rPr lang="sl-SI" sz="2400" dirty="0" smtClean="0"/>
              <a:t>/CV</a:t>
            </a:r>
            <a:endParaRPr lang="sl-SI" sz="2400" dirty="0"/>
          </a:p>
          <a:p>
            <a:r>
              <a:rPr lang="sl-SI" sz="2400" dirty="0" smtClean="0"/>
              <a:t>državljanstvo </a:t>
            </a:r>
            <a:r>
              <a:rPr lang="sl-SI" sz="2400" dirty="0" smtClean="0"/>
              <a:t>– EMŠO</a:t>
            </a:r>
          </a:p>
          <a:p>
            <a:r>
              <a:rPr lang="sl-SI" sz="2400" dirty="0" smtClean="0"/>
              <a:t>tujec – prevajalec, overjena spričevala-priporočeno</a:t>
            </a:r>
            <a:endParaRPr lang="sl-SI" sz="2400" dirty="0"/>
          </a:p>
          <a:p>
            <a:r>
              <a:rPr lang="sl-SI" sz="2400" dirty="0"/>
              <a:t>izpolnjevanje obrazcev za </a:t>
            </a:r>
            <a:r>
              <a:rPr lang="sl-SI" sz="2400" dirty="0" smtClean="0"/>
              <a:t>komisijo</a:t>
            </a:r>
          </a:p>
          <a:p>
            <a:r>
              <a:rPr lang="sl-SI" sz="2400" dirty="0" smtClean="0"/>
              <a:t>priporočena literatura</a:t>
            </a:r>
            <a:endParaRPr lang="sl-SI" sz="2400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45" y="16742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2546" y="624110"/>
            <a:ext cx="9842066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POSEBNOSTI – </a:t>
            </a:r>
            <a:r>
              <a:rPr lang="sl-SI" sz="2400" b="1" dirty="0" smtClean="0"/>
              <a:t>ENIC-NARIC center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1557" y="1530009"/>
            <a:ext cx="3491344" cy="523701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4545" y="2055306"/>
            <a:ext cx="5195253" cy="43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6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19" y="1540551"/>
            <a:ext cx="3404003" cy="516782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7484" y="624110"/>
            <a:ext cx="9817127" cy="1280890"/>
          </a:xfrm>
        </p:spPr>
        <p:txBody>
          <a:bodyPr/>
          <a:lstStyle/>
          <a:p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POSEBNOSTI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poročni list</a:t>
            </a:r>
            <a:endParaRPr lang="sl-SI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9301" y="1540551"/>
            <a:ext cx="3524595" cy="516782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3279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0612" y="624110"/>
            <a:ext cx="9734000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POSEBNOSTI – </a:t>
            </a:r>
            <a:r>
              <a:rPr lang="sl-SI" sz="2400" b="1" dirty="0" smtClean="0"/>
              <a:t>EMŠO (kreiranje za tujce) - CEUVIZ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2669" y="1447913"/>
            <a:ext cx="3699164" cy="532014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569" t="3630"/>
          <a:stretch/>
        </p:blipFill>
        <p:spPr>
          <a:xfrm>
            <a:off x="5789309" y="1845426"/>
            <a:ext cx="5873246" cy="4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5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8172" y="624110"/>
            <a:ext cx="9806440" cy="128089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 konec…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4001" y="2133600"/>
            <a:ext cx="10075816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“</a:t>
            </a:r>
            <a:r>
              <a:rPr lang="it-IT" sz="3600" b="1" dirty="0" err="1"/>
              <a:t>Dva</a:t>
            </a:r>
            <a:r>
              <a:rPr lang="it-IT" sz="3600" b="1" dirty="0"/>
              <a:t> monologa ne </a:t>
            </a:r>
            <a:r>
              <a:rPr lang="it-IT" sz="3600" b="1" dirty="0" err="1"/>
              <a:t>bosta</a:t>
            </a:r>
            <a:r>
              <a:rPr lang="it-IT" sz="3600" b="1" dirty="0"/>
              <a:t> </a:t>
            </a:r>
            <a:r>
              <a:rPr lang="it-IT" sz="3600" b="1" dirty="0" err="1"/>
              <a:t>naredila</a:t>
            </a:r>
            <a:r>
              <a:rPr lang="it-IT" sz="3600" b="1" dirty="0"/>
              <a:t> dialoga.« </a:t>
            </a:r>
            <a:endParaRPr lang="sl-SI" sz="3600" b="1" dirty="0" smtClean="0"/>
          </a:p>
          <a:p>
            <a:pPr marL="0" indent="0">
              <a:buNone/>
            </a:pPr>
            <a:r>
              <a:rPr lang="sl-SI" sz="3600" dirty="0" smtClean="0"/>
              <a:t>							                                 </a:t>
            </a:r>
            <a:r>
              <a:rPr lang="it-IT" sz="3600" dirty="0" smtClean="0"/>
              <a:t>Jeff </a:t>
            </a:r>
            <a:r>
              <a:rPr lang="it-IT" sz="3600" dirty="0" err="1" smtClean="0"/>
              <a:t>Daly</a:t>
            </a:r>
            <a:endParaRPr lang="sl-SI" sz="36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3200" dirty="0" smtClean="0"/>
              <a:t>                   Hvala za vašo pozornost</a:t>
            </a:r>
          </a:p>
          <a:p>
            <a:pPr marL="0" indent="0">
              <a:buNone/>
            </a:pPr>
            <a:r>
              <a:rPr lang="sl-SI" sz="3200" dirty="0" smtClean="0"/>
              <a:t>     E-pošta: renata.bacvic@cene-stupar.si</a:t>
            </a:r>
          </a:p>
          <a:p>
            <a:pPr marL="0" indent="0">
              <a:buNone/>
            </a:pPr>
            <a:endParaRPr lang="it-IT" sz="3200" dirty="0"/>
          </a:p>
          <a:p>
            <a:endParaRPr lang="it-IT" sz="3200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189029" y="2126222"/>
            <a:ext cx="1315582" cy="3777622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377" y="43193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217568"/>
            <a:ext cx="3868837" cy="5493588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1662" y="1264555"/>
            <a:ext cx="3752898" cy="53124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895302" y="723207"/>
            <a:ext cx="330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Pa začnimo…</a:t>
            </a:r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88" y="486934"/>
            <a:ext cx="4240430" cy="5917713"/>
          </a:xfrm>
          <a:prstGeom prst="rect">
            <a:avLst/>
          </a:prstGeom>
          <a:ln>
            <a:solidFill>
              <a:srgbClr val="E3182C"/>
            </a:solidFill>
          </a:ln>
        </p:spPr>
      </p:pic>
      <p:sp>
        <p:nvSpPr>
          <p:cNvPr id="5" name="Pravokotnik 4"/>
          <p:cNvSpPr/>
          <p:nvPr/>
        </p:nvSpPr>
        <p:spPr>
          <a:xfrm>
            <a:off x="5769033" y="3765665"/>
            <a:ext cx="2169622" cy="47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50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6251" y="624110"/>
            <a:ext cx="10493829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SMERNICE ZA SVETOVALCA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76251" y="2133600"/>
            <a:ext cx="7463246" cy="411915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Pravne  podlage.</a:t>
            </a:r>
          </a:p>
          <a:p>
            <a:r>
              <a:rPr lang="sl-SI" sz="2400" dirty="0" smtClean="0"/>
              <a:t>Etične </a:t>
            </a:r>
            <a:r>
              <a:rPr lang="sl-SI" sz="2400" dirty="0"/>
              <a:t>smernice </a:t>
            </a:r>
            <a:r>
              <a:rPr lang="sl-SI" sz="2400" dirty="0" smtClean="0"/>
              <a:t>svetovanja.</a:t>
            </a:r>
            <a:endParaRPr lang="sl-SI" sz="2400" dirty="0"/>
          </a:p>
          <a:p>
            <a:r>
              <a:rPr lang="sl-SI" sz="2400" dirty="0"/>
              <a:t>Načela in pravila svetovalnega </a:t>
            </a:r>
            <a:r>
              <a:rPr lang="sl-SI" sz="2400" dirty="0" smtClean="0"/>
              <a:t>dela.</a:t>
            </a:r>
            <a:endParaRPr lang="sl-SI" sz="2400" dirty="0"/>
          </a:p>
          <a:p>
            <a:r>
              <a:rPr lang="sl-SI" sz="2400" dirty="0"/>
              <a:t>Katalogi standardov strokovnih </a:t>
            </a:r>
            <a:r>
              <a:rPr lang="sl-SI" sz="2400" dirty="0" smtClean="0"/>
              <a:t>znanj in spretnosti.</a:t>
            </a:r>
            <a:endParaRPr lang="sl-SI" sz="2400" dirty="0"/>
          </a:p>
          <a:p>
            <a:r>
              <a:rPr lang="sl-SI" sz="2400" dirty="0"/>
              <a:t>Osebna zbirna </a:t>
            </a:r>
            <a:r>
              <a:rPr lang="sl-SI" sz="2400" dirty="0" smtClean="0"/>
              <a:t>mapa.</a:t>
            </a:r>
            <a:endParaRPr lang="sl-SI" sz="24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8377" y="2133600"/>
            <a:ext cx="4554584" cy="30373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7544" y="624110"/>
            <a:ext cx="9937068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GLAVNE NALOGE SVETOVALCA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67543" y="2133600"/>
            <a:ext cx="6357257" cy="3777622"/>
          </a:xfrm>
        </p:spPr>
        <p:txBody>
          <a:bodyPr/>
          <a:lstStyle/>
          <a:p>
            <a:r>
              <a:rPr lang="sl-SI" sz="2400" dirty="0" smtClean="0"/>
              <a:t>Uvodni razgovor s kandidatom.</a:t>
            </a:r>
          </a:p>
          <a:p>
            <a:r>
              <a:rPr lang="sl-SI" sz="2400" dirty="0" smtClean="0"/>
              <a:t>Pomoč pri pripravi osebne zbirne mape.</a:t>
            </a:r>
          </a:p>
          <a:p>
            <a:r>
              <a:rPr lang="sl-SI" sz="2400" dirty="0" smtClean="0"/>
              <a:t>Vodenje zapisnika o svetovanju.</a:t>
            </a:r>
          </a:p>
          <a:p>
            <a:r>
              <a:rPr lang="sl-SI" sz="2400" dirty="0" smtClean="0"/>
              <a:t>Druge naloge svetovalca.</a:t>
            </a:r>
          </a:p>
          <a:p>
            <a:r>
              <a:rPr lang="sl-SI" sz="2400" dirty="0" smtClean="0"/>
              <a:t>Svetovalec kot most med komisijo in kandidatom.</a:t>
            </a:r>
            <a:endParaRPr lang="sl-SI" sz="24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411" y="2133600"/>
            <a:ext cx="4685801" cy="3359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31247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27910" y="2133600"/>
            <a:ext cx="5094514" cy="3777622"/>
          </a:xfrm>
        </p:spPr>
        <p:txBody>
          <a:bodyPr>
            <a:normAutofit lnSpcReduction="10000"/>
          </a:bodyPr>
          <a:lstStyle/>
          <a:p>
            <a:r>
              <a:rPr lang="sl-SI" sz="2000" dirty="0" smtClean="0"/>
              <a:t>Prvi stik.</a:t>
            </a:r>
          </a:p>
          <a:p>
            <a:r>
              <a:rPr lang="sl-SI" sz="2000" dirty="0" smtClean="0"/>
              <a:t>Sproščeno in delovno okolje.</a:t>
            </a:r>
          </a:p>
          <a:p>
            <a:r>
              <a:rPr lang="sl-SI" sz="2000" dirty="0" smtClean="0"/>
              <a:t>Kratka predstavitev NPK, osebne zbirne mape, NRP.</a:t>
            </a:r>
          </a:p>
          <a:p>
            <a:r>
              <a:rPr lang="sl-SI" sz="2000" dirty="0" smtClean="0"/>
              <a:t>Predstavitev </a:t>
            </a:r>
            <a:r>
              <a:rPr lang="sl-SI" sz="2000" dirty="0"/>
              <a:t>Kataloga </a:t>
            </a:r>
            <a:r>
              <a:rPr lang="sl-SI" sz="2000" dirty="0" smtClean="0"/>
              <a:t>standardov </a:t>
            </a:r>
            <a:r>
              <a:rPr lang="sl-SI" sz="2000" dirty="0"/>
              <a:t>strokovnih znanj in </a:t>
            </a:r>
            <a:r>
              <a:rPr lang="sl-SI" sz="2000" dirty="0" smtClean="0"/>
              <a:t>spretnosti.</a:t>
            </a:r>
          </a:p>
          <a:p>
            <a:r>
              <a:rPr lang="sl-SI" sz="2000" dirty="0" smtClean="0"/>
              <a:t>Usposabljanje (obvezno/neobvezno).</a:t>
            </a:r>
          </a:p>
          <a:p>
            <a:r>
              <a:rPr lang="sl-SI" sz="2000" dirty="0" smtClean="0"/>
              <a:t>Prijava v postopek preverjanja in potrjevanja za izbrano nacionalno poklicno kvalifikacijo.</a:t>
            </a: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27223" y="2126222"/>
            <a:ext cx="4877387" cy="3777622"/>
          </a:xfrm>
        </p:spPr>
        <p:txBody>
          <a:bodyPr>
            <a:noAutofit/>
          </a:bodyPr>
          <a:lstStyle/>
          <a:p>
            <a:r>
              <a:rPr lang="sl-SI" sz="2000" dirty="0" smtClean="0"/>
              <a:t>Aktualne/koristne spletne strani (CPI, RIC, NRP, NPK, </a:t>
            </a:r>
            <a:r>
              <a:rPr lang="sl-SI" sz="2000" dirty="0" err="1" smtClean="0"/>
              <a:t>Europass</a:t>
            </a:r>
            <a:r>
              <a:rPr lang="sl-SI" sz="2000" dirty="0" smtClean="0"/>
              <a:t>,…).</a:t>
            </a:r>
          </a:p>
          <a:p>
            <a:r>
              <a:rPr lang="sl-SI" sz="2000" dirty="0" smtClean="0"/>
              <a:t>Vloga izpitne komisije.</a:t>
            </a:r>
          </a:p>
          <a:p>
            <a:r>
              <a:rPr lang="sl-SI" sz="2000" dirty="0" smtClean="0"/>
              <a:t>Zbiranje dokazil za osebno zbirno mapo.</a:t>
            </a:r>
          </a:p>
          <a:p>
            <a:r>
              <a:rPr lang="sl-SI" sz="2000" dirty="0" smtClean="0"/>
              <a:t>Navodila za samostojno delo kandidata.</a:t>
            </a:r>
          </a:p>
          <a:p>
            <a:r>
              <a:rPr lang="sl-SI" sz="2000" dirty="0" smtClean="0"/>
              <a:t>Dogovor o naslednjem srečanju.</a:t>
            </a:r>
          </a:p>
          <a:p>
            <a:r>
              <a:rPr lang="sl-SI" sz="2000" dirty="0" smtClean="0"/>
              <a:t>Zapisnik o svetovanju (prvo srečanje).</a:t>
            </a: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4091</TotalTime>
  <Words>1304</Words>
  <Application>Microsoft Office PowerPoint</Application>
  <PresentationFormat>Širokozaslonsko</PresentationFormat>
  <Paragraphs>176</Paragraphs>
  <Slides>48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Wingdings</vt:lpstr>
      <vt:lpstr>Wingdings 3</vt:lpstr>
      <vt:lpstr>Šelest</vt:lpstr>
      <vt:lpstr>PRIMER DOBRE PRAKSE NPK pediker/pedikerka NPK socialni/a oskrbovalec/oskrbovalka na domu</vt:lpstr>
      <vt:lpstr>VSEBINA</vt:lpstr>
      <vt:lpstr>PREDSTAVITEV</vt:lpstr>
      <vt:lpstr>PREDSTAVITEV</vt:lpstr>
      <vt:lpstr>PREDSTAVITEV</vt:lpstr>
      <vt:lpstr>PowerPointova predstavitev</vt:lpstr>
      <vt:lpstr>SMERNICE ZA SVETOVALCA</vt:lpstr>
      <vt:lpstr>GLAVNE NALOGE SVETOVALCA</vt:lpstr>
      <vt:lpstr>1. srečanje SVETOVALEC/KANDIDAT</vt:lpstr>
      <vt:lpstr>2. srečanje SVETOVALEC/KANDIDAT</vt:lpstr>
      <vt:lpstr>ZAPISNIK O SVETOVANJU</vt:lpstr>
      <vt:lpstr>NPK PEDIKER/PEDIKERKA – zapisnik o poteku svetovanja</vt:lpstr>
      <vt:lpstr>NPK PEDIKER/KA – vloga za pridobitev nacionalne poklicne kvalifikacije</vt:lpstr>
      <vt:lpstr>NPK PEDIKER/KA (8628675011) – posebni pogoj</vt:lpstr>
      <vt:lpstr>NPK PEDIKER/KA – priprava osebne zbirne mape  </vt:lpstr>
      <vt:lpstr>PowerPointova predstavitev</vt:lpstr>
      <vt:lpstr>NPK PEDIKER/KA - Europass</vt:lpstr>
      <vt:lpstr>NPK PEDIKER/KA – 2.2. posebni pogoj</vt:lpstr>
      <vt:lpstr>NPK PEDIKER/KA – izobraževanje  </vt:lpstr>
      <vt:lpstr>NPK PEDIKER/KA – obrazci, ki jih pripravi svetovalec</vt:lpstr>
      <vt:lpstr>NPK PEDIKER/KA - Zapisnik o vrednotenju osebne zbirne mape (OZM) – Izpolnjevanje vstopnih pogojev (točka 2.2.)</vt:lpstr>
      <vt:lpstr>NPK PEDIKER/KA - zapisnik o vrednotenju dokazil v zbirni mapi  - OZM – znanja, spretnosti in kompetence (A3)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NPK PEDIKER/KA- obvestilo o izvedbi neposrednega preverjanja</vt:lpstr>
      <vt:lpstr>NPK PEDIKER/KA - certifikat</vt:lpstr>
      <vt:lpstr>NPK Socialni/a oskrbovalec/oskrbovalka na domu – posebni pogoj</vt:lpstr>
      <vt:lpstr>NPK Socialni/a oskrbovalec/oskrbovalka na domu</vt:lpstr>
      <vt:lpstr>NPK Socialni/a oskrbovalec/oskrbovalka na domu - rokopis življenjepisa)</vt:lpstr>
      <vt:lpstr>NPK Socialni/a oskrbovalec/oskrbovalka na domu - 2.2. posebni pogoj</vt:lpstr>
      <vt:lpstr>NPK Socialni/a oskrbovalec/oskrbovalka na domu - 2.2. posebni pogoj</vt:lpstr>
      <vt:lpstr>NPK Socialni/a oskrbovalec/oskrbovalka na domu - izobraževanje</vt:lpstr>
      <vt:lpstr>NPK Socialni/a oskrbovalec/oskrbovalka na domu - reference</vt:lpstr>
      <vt:lpstr>Ostali obrazci</vt:lpstr>
      <vt:lpstr>Naslovnica</vt:lpstr>
      <vt:lpstr>Odločba – primer odločbe o neuspešnem kandidatu</vt:lpstr>
      <vt:lpstr>Odločba – primer odločbe o kandidatu, ki ni pristopil</vt:lpstr>
      <vt:lpstr>POSEBNOSTI</vt:lpstr>
      <vt:lpstr>POSEBNOSTI – ENIC-NARIC center</vt:lpstr>
      <vt:lpstr>POSEBNOSTI - poročni list</vt:lpstr>
      <vt:lpstr>POSEBNOSTI – EMŠO (kreiranje za tujce) - CEUVIZ</vt:lpstr>
      <vt:lpstr>Za konec…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dobre prakse NPK pediker/pedikerka NPK socialni oskrbovalec na domu</dc:title>
  <dc:creator>Renata Bačvič</dc:creator>
  <cp:lastModifiedBy>Renata Bačvič</cp:lastModifiedBy>
  <cp:revision>75</cp:revision>
  <dcterms:created xsi:type="dcterms:W3CDTF">2022-04-11T16:53:37Z</dcterms:created>
  <dcterms:modified xsi:type="dcterms:W3CDTF">2025-02-26T10:16:51Z</dcterms:modified>
</cp:coreProperties>
</file>