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1" r:id="rId4"/>
    <p:sldId id="308" r:id="rId5"/>
    <p:sldId id="262" r:id="rId6"/>
    <p:sldId id="317" r:id="rId7"/>
    <p:sldId id="263" r:id="rId8"/>
    <p:sldId id="265" r:id="rId9"/>
    <p:sldId id="334" r:id="rId10"/>
    <p:sldId id="335" r:id="rId11"/>
    <p:sldId id="264" r:id="rId12"/>
    <p:sldId id="333" r:id="rId13"/>
    <p:sldId id="323" r:id="rId14"/>
    <p:sldId id="324" r:id="rId15"/>
    <p:sldId id="325" r:id="rId16"/>
    <p:sldId id="326" r:id="rId17"/>
    <p:sldId id="327" r:id="rId18"/>
    <p:sldId id="341" r:id="rId19"/>
    <p:sldId id="342" r:id="rId20"/>
    <p:sldId id="329" r:id="rId21"/>
    <p:sldId id="330" r:id="rId22"/>
    <p:sldId id="331" r:id="rId23"/>
    <p:sldId id="332" r:id="rId24"/>
    <p:sldId id="337" r:id="rId25"/>
    <p:sldId id="338" r:id="rId26"/>
    <p:sldId id="339" r:id="rId27"/>
    <p:sldId id="340" r:id="rId28"/>
    <p:sldId id="266" r:id="rId29"/>
    <p:sldId id="267" r:id="rId30"/>
    <p:sldId id="319" r:id="rId31"/>
    <p:sldId id="320" r:id="rId32"/>
    <p:sldId id="321" r:id="rId33"/>
    <p:sldId id="322" r:id="rId34"/>
    <p:sldId id="268" r:id="rId35"/>
    <p:sldId id="269" r:id="rId36"/>
    <p:sldId id="270" r:id="rId37"/>
    <p:sldId id="271" r:id="rId38"/>
    <p:sldId id="309" r:id="rId39"/>
    <p:sldId id="274" r:id="rId40"/>
    <p:sldId id="272" r:id="rId41"/>
    <p:sldId id="276" r:id="rId42"/>
    <p:sldId id="273" r:id="rId43"/>
    <p:sldId id="275" r:id="rId44"/>
    <p:sldId id="277" r:id="rId45"/>
    <p:sldId id="311" r:id="rId46"/>
    <p:sldId id="310" r:id="rId47"/>
    <p:sldId id="312" r:id="rId48"/>
    <p:sldId id="318" r:id="rId49"/>
    <p:sldId id="316" r:id="rId50"/>
    <p:sldId id="314" r:id="rId51"/>
    <p:sldId id="315" r:id="rId52"/>
    <p:sldId id="313" r:id="rId53"/>
    <p:sldId id="336" r:id="rId54"/>
    <p:sldId id="283" r:id="rId55"/>
    <p:sldId id="284" r:id="rId56"/>
    <p:sldId id="285" r:id="rId57"/>
    <p:sldId id="289" r:id="rId58"/>
    <p:sldId id="287" r:id="rId59"/>
    <p:sldId id="288" r:id="rId60"/>
    <p:sldId id="290" r:id="rId61"/>
    <p:sldId id="294" r:id="rId62"/>
    <p:sldId id="296" r:id="rId63"/>
    <p:sldId id="297" r:id="rId64"/>
    <p:sldId id="298" r:id="rId65"/>
    <p:sldId id="299" r:id="rId66"/>
    <p:sldId id="293" r:id="rId67"/>
    <p:sldId id="305" r:id="rId68"/>
    <p:sldId id="302" r:id="rId69"/>
    <p:sldId id="304" r:id="rId70"/>
    <p:sldId id="295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ta Bačvič" initials="RB" lastIdx="1" clrIdx="0">
    <p:extLst>
      <p:ext uri="{19B8F6BF-5375-455C-9EA6-DF929625EA0E}">
        <p15:presenceInfo xmlns:p15="http://schemas.microsoft.com/office/powerpoint/2012/main" userId="S-1-5-21-235648699-2134797257-6535836-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14T16:13:50.92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01825" y="1262744"/>
            <a:ext cx="10055044" cy="2965996"/>
          </a:xfrm>
        </p:spPr>
        <p:txBody>
          <a:bodyPr>
            <a:normAutofit/>
          </a:bodyPr>
          <a:lstStyle/>
          <a:p>
            <a:r>
              <a:rPr lang="sl-SI" b="1" dirty="0" smtClean="0"/>
              <a:t>PRIMER DOBRE PRAKSE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4000" dirty="0" smtClean="0"/>
              <a:t>NPK pediker/pedikerka</a:t>
            </a:r>
            <a:br>
              <a:rPr lang="sl-SI" sz="4000" dirty="0" smtClean="0"/>
            </a:br>
            <a:r>
              <a:rPr lang="sl-SI" sz="4000" dirty="0" smtClean="0"/>
              <a:t>NPK socialni/a oskrbovalec/oskrbovalka na domu</a:t>
            </a:r>
            <a:endParaRPr lang="sl-SI" sz="4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994263" y="4777379"/>
            <a:ext cx="9510349" cy="1666964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Renata Bačvič</a:t>
            </a:r>
          </a:p>
          <a:p>
            <a:r>
              <a:rPr lang="sl-SI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Ljubljana, </a:t>
            </a:r>
            <a:r>
              <a:rPr lang="sl-SI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7. 5. 2026</a:t>
            </a:r>
            <a:endParaRPr lang="sl-SI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sl-SI" sz="2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754" y="0"/>
            <a:ext cx="431024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44687" y="1653727"/>
            <a:ext cx="5139335" cy="4186982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A53010"/>
              </a:buClr>
            </a:pPr>
            <a:r>
              <a:rPr lang="sl-SI" sz="2000" b="1" dirty="0">
                <a:solidFill>
                  <a:srgbClr val="C00000"/>
                </a:solidFill>
              </a:rPr>
              <a:t>Etične smernice </a:t>
            </a:r>
            <a:r>
              <a:rPr lang="sl-SI" sz="2000" b="1" dirty="0" smtClean="0">
                <a:solidFill>
                  <a:srgbClr val="C00000"/>
                </a:solidFill>
              </a:rPr>
              <a:t>svetovanja</a:t>
            </a:r>
            <a:endParaRPr lang="sl-SI" sz="20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r>
              <a:rPr lang="sl-SI" sz="2000" b="1" dirty="0"/>
              <a:t>5</a:t>
            </a:r>
            <a:r>
              <a:rPr lang="sl-SI" sz="2000" b="1" dirty="0" smtClean="0"/>
              <a:t>. </a:t>
            </a:r>
            <a:r>
              <a:rPr lang="sl-SI" sz="2000" b="1" dirty="0"/>
              <a:t>Spodbujanje samostojnosti kandidata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Pomoč, ne nadomestilo</a:t>
            </a:r>
            <a:r>
              <a:rPr lang="sl-SI" sz="2000" dirty="0"/>
              <a:t>: Svetovalec kandidatu svetuje, a </a:t>
            </a:r>
            <a:r>
              <a:rPr lang="sl-SI" sz="2000" b="1" dirty="0"/>
              <a:t>ne pripravlja</a:t>
            </a:r>
            <a:r>
              <a:rPr lang="sl-SI" sz="2000" dirty="0"/>
              <a:t> dokazil ali zbirne mape namesto njega.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Krepitev odgovornosti</a:t>
            </a:r>
            <a:r>
              <a:rPr lang="sl-SI" sz="2000" dirty="0"/>
              <a:t>: Kandidat ostaja aktiven nosilec postopka, svetovalec je podpora.</a:t>
            </a:r>
          </a:p>
          <a:p>
            <a:pPr marL="0" indent="0">
              <a:buNone/>
            </a:pPr>
            <a:endParaRPr lang="sl-SI" sz="2000" b="1" dirty="0" smtClean="0"/>
          </a:p>
          <a:p>
            <a:pPr marL="0" indent="0">
              <a:buNone/>
            </a:pPr>
            <a:r>
              <a:rPr lang="sl-SI" sz="2000" b="1" dirty="0" smtClean="0"/>
              <a:t>Pravilo</a:t>
            </a:r>
            <a:r>
              <a:rPr lang="sl-SI" sz="2000" dirty="0"/>
              <a:t>: "Svetujem, a ne opravim dela namesto tebe."</a:t>
            </a:r>
          </a:p>
          <a:p>
            <a:pPr marL="0" indent="0">
              <a:buNone/>
            </a:pPr>
            <a:endParaRPr lang="sl-SI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636018" y="1653727"/>
            <a:ext cx="4877387" cy="3777622"/>
          </a:xfrm>
        </p:spPr>
        <p:txBody>
          <a:bodyPr>
            <a:noAutofit/>
          </a:bodyPr>
          <a:lstStyle/>
          <a:p>
            <a:r>
              <a:rPr lang="sl-SI" sz="2000" b="1" dirty="0"/>
              <a:t>6</a:t>
            </a:r>
            <a:r>
              <a:rPr lang="sl-SI" sz="2000" b="1" dirty="0" smtClean="0"/>
              <a:t>. </a:t>
            </a:r>
            <a:r>
              <a:rPr lang="sl-SI" sz="2000" b="1" dirty="0"/>
              <a:t>Strokovno ravnanje in nenehno izobraževanje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Skrb za strokovno znanje</a:t>
            </a:r>
            <a:r>
              <a:rPr lang="sl-SI" sz="2000" dirty="0"/>
              <a:t>: Svetovalec se nenehno izpopolnjuje 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spremembah v NPK </a:t>
            </a:r>
            <a:r>
              <a:rPr lang="sl-SI" sz="2000" dirty="0" smtClean="0"/>
              <a:t>standardih oz. katalogih,</a:t>
            </a:r>
            <a:endParaRPr lang="sl-SI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zakonodaji,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metodah svetovanja.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Etično poročanje</a:t>
            </a:r>
            <a:r>
              <a:rPr lang="sl-SI" sz="2000" dirty="0"/>
              <a:t>: Če pride do resnih nepravilnosti (npr. ponarejenih dokazil), </a:t>
            </a:r>
            <a:r>
              <a:rPr lang="sl-SI" sz="2000" dirty="0" smtClean="0"/>
              <a:t>svetovalec </a:t>
            </a:r>
            <a:r>
              <a:rPr lang="sl-SI" sz="2000" dirty="0"/>
              <a:t>o tem </a:t>
            </a:r>
            <a:r>
              <a:rPr lang="sl-SI" sz="2000" dirty="0" smtClean="0"/>
              <a:t>poroča </a:t>
            </a:r>
            <a:r>
              <a:rPr lang="sl-SI" sz="2000" dirty="0"/>
              <a:t>izvajalcu postopka.</a:t>
            </a:r>
          </a:p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7544" y="624110"/>
            <a:ext cx="9937068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GLAVNE NALOGE SVETOVALCA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67543" y="2133600"/>
            <a:ext cx="6357257" cy="3777622"/>
          </a:xfrm>
        </p:spPr>
        <p:txBody>
          <a:bodyPr/>
          <a:lstStyle/>
          <a:p>
            <a:r>
              <a:rPr lang="sl-SI" sz="2400" dirty="0" smtClean="0"/>
              <a:t>Uvodni razgovor s kandidatom.</a:t>
            </a:r>
          </a:p>
          <a:p>
            <a:r>
              <a:rPr lang="sl-SI" sz="2400" dirty="0" smtClean="0"/>
              <a:t>Pomoč pri pripravi osebne zbirne mape.</a:t>
            </a:r>
          </a:p>
          <a:p>
            <a:r>
              <a:rPr lang="sl-SI" sz="2400" dirty="0" smtClean="0"/>
              <a:t>Vodenje zapisnika o svetovanju.</a:t>
            </a:r>
          </a:p>
          <a:p>
            <a:r>
              <a:rPr lang="sl-SI" sz="2400" dirty="0" smtClean="0"/>
              <a:t>Druge naloge svetovalca.</a:t>
            </a:r>
          </a:p>
          <a:p>
            <a:r>
              <a:rPr lang="sl-SI" sz="2400" dirty="0" smtClean="0"/>
              <a:t>Svetovalec kot most med komisijo in kandidatom.</a:t>
            </a:r>
            <a:endParaRPr lang="sl-SI" sz="24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8411" y="2133600"/>
            <a:ext cx="4685801" cy="33590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31247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27910" y="2133600"/>
            <a:ext cx="5094514" cy="3777622"/>
          </a:xfrm>
        </p:spPr>
        <p:txBody>
          <a:bodyPr>
            <a:normAutofit lnSpcReduction="10000"/>
          </a:bodyPr>
          <a:lstStyle/>
          <a:p>
            <a:r>
              <a:rPr lang="sl-SI" sz="2000" dirty="0" smtClean="0"/>
              <a:t>Prvi stik.</a:t>
            </a:r>
          </a:p>
          <a:p>
            <a:r>
              <a:rPr lang="sl-SI" sz="2000" dirty="0" smtClean="0"/>
              <a:t>Sproščeno in delovno okolje.</a:t>
            </a:r>
          </a:p>
          <a:p>
            <a:r>
              <a:rPr lang="sl-SI" sz="2000" dirty="0" smtClean="0"/>
              <a:t>Kratka predstavitev NPK, osebne zbirne mape, NRP.</a:t>
            </a:r>
          </a:p>
          <a:p>
            <a:r>
              <a:rPr lang="sl-SI" sz="2000" dirty="0" smtClean="0"/>
              <a:t>Predstavitev </a:t>
            </a:r>
            <a:r>
              <a:rPr lang="sl-SI" sz="2000" dirty="0"/>
              <a:t>Kataloga </a:t>
            </a:r>
            <a:r>
              <a:rPr lang="sl-SI" sz="2000" dirty="0" smtClean="0"/>
              <a:t>standardov </a:t>
            </a:r>
            <a:r>
              <a:rPr lang="sl-SI" sz="2000" dirty="0"/>
              <a:t>strokovnih znanj in </a:t>
            </a:r>
            <a:r>
              <a:rPr lang="sl-SI" sz="2000" dirty="0" smtClean="0"/>
              <a:t>spretnosti.</a:t>
            </a:r>
          </a:p>
          <a:p>
            <a:r>
              <a:rPr lang="sl-SI" sz="2000" dirty="0" smtClean="0"/>
              <a:t>Usposabljanje (obvezno/neobvezno).</a:t>
            </a:r>
          </a:p>
          <a:p>
            <a:r>
              <a:rPr lang="sl-SI" sz="2000" dirty="0" smtClean="0"/>
              <a:t>Prijava v postopek preverjanja in potrjevanja za izbrano nacionalno poklicno kvalifikacijo.</a:t>
            </a: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627223" y="2126222"/>
            <a:ext cx="4877387" cy="3777622"/>
          </a:xfrm>
        </p:spPr>
        <p:txBody>
          <a:bodyPr>
            <a:noAutofit/>
          </a:bodyPr>
          <a:lstStyle/>
          <a:p>
            <a:r>
              <a:rPr lang="sl-SI" sz="2000" dirty="0" smtClean="0"/>
              <a:t>Aktualne/koristne spletne strani (CPI, RIC, NRP, NPK, </a:t>
            </a:r>
            <a:r>
              <a:rPr lang="sl-SI" sz="2000" dirty="0" err="1" smtClean="0"/>
              <a:t>Europass</a:t>
            </a:r>
            <a:r>
              <a:rPr lang="sl-SI" sz="2000" dirty="0" smtClean="0"/>
              <a:t>,…).</a:t>
            </a:r>
          </a:p>
          <a:p>
            <a:r>
              <a:rPr lang="sl-SI" sz="2000" dirty="0" smtClean="0"/>
              <a:t>Vloga izpitne komisije.</a:t>
            </a:r>
          </a:p>
          <a:p>
            <a:r>
              <a:rPr lang="sl-SI" sz="2000" dirty="0" smtClean="0"/>
              <a:t>Zbiranje dokazil za osebno zbirno mapo.</a:t>
            </a:r>
          </a:p>
          <a:p>
            <a:r>
              <a:rPr lang="sl-SI" sz="2000" dirty="0" smtClean="0"/>
              <a:t>Navodila za samostojno delo kandidata.</a:t>
            </a:r>
          </a:p>
          <a:p>
            <a:r>
              <a:rPr lang="sl-SI" sz="2000" dirty="0" smtClean="0"/>
              <a:t>Dogovor o naslednjem srečanju.</a:t>
            </a:r>
          </a:p>
          <a:p>
            <a:r>
              <a:rPr lang="sl-SI" sz="2000" dirty="0" smtClean="0"/>
              <a:t>Zapisnik o svetovanju (prvo srečanje).</a:t>
            </a: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2" y="1823207"/>
            <a:ext cx="6330572" cy="42336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rgbClr val="C00000"/>
                </a:solidFill>
              </a:rPr>
              <a:t>Prvi stik </a:t>
            </a:r>
            <a:r>
              <a:rPr lang="sl-SI" sz="2400" dirty="0" smtClean="0"/>
              <a:t>med </a:t>
            </a:r>
            <a:r>
              <a:rPr lang="sl-SI" sz="2400" dirty="0"/>
              <a:t>svetovalcem in kandidatom v postopku NPK je </a:t>
            </a:r>
            <a:r>
              <a:rPr lang="sl-SI" sz="2400" b="1" dirty="0"/>
              <a:t>ključnega pomena</a:t>
            </a:r>
            <a:r>
              <a:rPr lang="sl-SI" sz="2400" dirty="0"/>
              <a:t>, ker: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vpliva na zaupanje</a:t>
            </a:r>
            <a:r>
              <a:rPr lang="sl-SI" sz="2400" dirty="0"/>
              <a:t> (vzpostavitev občutka varnosti),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nastavi ton celotnemu procesu</a:t>
            </a:r>
            <a:r>
              <a:rPr lang="sl-SI" sz="2400" dirty="0"/>
              <a:t> (sproščeno ali napeto okolje),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motivira kandidata</a:t>
            </a:r>
            <a:r>
              <a:rPr lang="sl-SI" sz="2400" dirty="0"/>
              <a:t> (ali pa ga demotivira).</a:t>
            </a:r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2400" dirty="0" smtClean="0"/>
              <a:t>Prvi </a:t>
            </a:r>
            <a:r>
              <a:rPr lang="sl-SI" sz="2400" dirty="0"/>
              <a:t>vtis se oblikuje v </a:t>
            </a:r>
            <a:r>
              <a:rPr lang="sl-SI" sz="2400" b="1" dirty="0"/>
              <a:t>7–30 </a:t>
            </a:r>
            <a:r>
              <a:rPr lang="sl-SI" sz="2400" b="1" dirty="0" smtClean="0"/>
              <a:t>sekundah: </a:t>
            </a: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55 % prispeva govorica telesa,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38 % ton glasu,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7 % izgovorjene besede.</a:t>
            </a:r>
          </a:p>
          <a:p>
            <a:pPr marL="0" indent="0">
              <a:buNone/>
            </a:pPr>
            <a:endParaRPr lang="sl-SI" sz="2000" b="1" dirty="0" smtClean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30510" r="15688" b="33946"/>
          <a:stretch/>
        </p:blipFill>
        <p:spPr>
          <a:xfrm>
            <a:off x="7313273" y="1948034"/>
            <a:ext cx="4878726" cy="3612134"/>
          </a:xfr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8240362" cy="4619538"/>
          </a:xfrm>
        </p:spPr>
        <p:txBody>
          <a:bodyPr>
            <a:normAutofit fontScale="77500" lnSpcReduction="20000"/>
          </a:bodyPr>
          <a:lstStyle/>
          <a:p>
            <a:r>
              <a:rPr lang="sl-SI" sz="2400" b="1" dirty="0">
                <a:solidFill>
                  <a:srgbClr val="C00000"/>
                </a:solidFill>
              </a:rPr>
              <a:t>Kako oblikovati dober prvi stik?</a:t>
            </a:r>
          </a:p>
          <a:p>
            <a:pPr marL="0" indent="0">
              <a:buNone/>
            </a:pPr>
            <a:r>
              <a:rPr lang="sl-SI" sz="2400" b="1" dirty="0"/>
              <a:t>1. Priprava na prihod kandidata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Preveri prostor</a:t>
            </a:r>
            <a:r>
              <a:rPr lang="sl-SI" sz="2400" dirty="0"/>
              <a:t> (zasebnost, urejenost, tehnična oprema).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Preveri dokumentacijo</a:t>
            </a:r>
            <a:r>
              <a:rPr lang="sl-SI" sz="2400" dirty="0"/>
              <a:t> (ime kandidata, za </a:t>
            </a:r>
            <a:r>
              <a:rPr lang="sl-SI" sz="2400" dirty="0" smtClean="0"/>
              <a:t>kateri </a:t>
            </a:r>
            <a:r>
              <a:rPr lang="sl-SI" sz="2400" dirty="0"/>
              <a:t>NPK gre, morebitne opombe).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Osebna priprava</a:t>
            </a:r>
            <a:r>
              <a:rPr lang="sl-SI" sz="2400" dirty="0"/>
              <a:t>: umirjen ton, odprta drža, profesionalen videz (urejen, nevtralen slog oblačenja).</a:t>
            </a:r>
          </a:p>
          <a:p>
            <a:pPr marL="0" indent="0">
              <a:buNone/>
            </a:pPr>
            <a:r>
              <a:rPr lang="sl-SI" sz="2400" b="1" dirty="0"/>
              <a:t>2. Pozdrav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Topel, a profesionalen pozdrav</a:t>
            </a:r>
            <a:r>
              <a:rPr lang="sl-SI" sz="2400" dirty="0"/>
              <a:t>: nasmeh, rahla naklonjenost telesa naprej.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Uvodni stavek</a:t>
            </a:r>
            <a:r>
              <a:rPr lang="sl-SI" sz="2400" dirty="0"/>
              <a:t> naj bo prijazen in nevtralen:</a:t>
            </a:r>
            <a:br>
              <a:rPr lang="sl-SI" sz="2400" dirty="0"/>
            </a:br>
            <a:r>
              <a:rPr lang="sl-SI" sz="2400" i="1" dirty="0"/>
              <a:t>Primer</a:t>
            </a:r>
            <a:r>
              <a:rPr lang="sl-SI" sz="2400" dirty="0"/>
              <a:t>:</a:t>
            </a:r>
            <a:br>
              <a:rPr lang="sl-SI" sz="2400" dirty="0"/>
            </a:br>
            <a:r>
              <a:rPr lang="sl-SI" sz="2400" dirty="0"/>
              <a:t>»Dober dan, sem [ime], svetovalka v postopku pridobivanja nacionalne poklicne kvalifikacije. Veseli me, da ste danes tukaj.«</a:t>
            </a:r>
          </a:p>
          <a:p>
            <a:pPr marL="0" indent="0">
              <a:buNone/>
            </a:pPr>
            <a:endParaRPr lang="sl-SI" sz="2000" b="1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748" y="1629223"/>
            <a:ext cx="3736426" cy="18274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380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9627446" cy="4619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 smtClean="0"/>
              <a:t>3. Predstavitev </a:t>
            </a:r>
            <a:r>
              <a:rPr lang="sl-SI" sz="2000" b="1" dirty="0"/>
              <a:t>vloge svetovalca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Kratka razlaga</a:t>
            </a:r>
            <a:r>
              <a:rPr lang="sl-SI" sz="2000" dirty="0"/>
              <a:t>, kdo </a:t>
            </a:r>
            <a:r>
              <a:rPr lang="sl-SI" sz="2000" dirty="0" smtClean="0"/>
              <a:t>smo </a:t>
            </a:r>
            <a:r>
              <a:rPr lang="sl-SI" sz="2000" dirty="0"/>
              <a:t>in kaj je </a:t>
            </a:r>
            <a:r>
              <a:rPr lang="sl-SI" sz="2000" dirty="0" smtClean="0"/>
              <a:t>naša </a:t>
            </a:r>
            <a:r>
              <a:rPr lang="sl-SI" sz="2000" dirty="0"/>
              <a:t>naloga:</a:t>
            </a:r>
            <a:br>
              <a:rPr lang="sl-SI" sz="2000" dirty="0"/>
            </a:br>
            <a:r>
              <a:rPr lang="sl-SI" sz="2000" i="1" dirty="0"/>
              <a:t>Primer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dirty="0"/>
              <a:t>»Moja naloga je, da vam pomagam pripraviti vse potrebno za uspešno predstavitev vašega znanja in izkušenj pred komisijo.«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Omeniti nevtralnost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i="1" dirty="0"/>
              <a:t>Primer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dirty="0"/>
              <a:t>»Svetovanje je namenjeno izključno vaši podpori; ne odločam o vašem uspehu pri preverjanju.«</a:t>
            </a:r>
          </a:p>
          <a:p>
            <a:pPr marL="0" indent="0">
              <a:buNone/>
            </a:pPr>
            <a:endParaRPr lang="sl-SI" sz="2000" b="1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9627446" cy="4619538"/>
          </a:xfrm>
        </p:spPr>
        <p:txBody>
          <a:bodyPr>
            <a:normAutofit/>
          </a:bodyPr>
          <a:lstStyle/>
          <a:p>
            <a:r>
              <a:rPr lang="sl-SI" sz="2000" b="1" dirty="0" smtClean="0"/>
              <a:t>4</a:t>
            </a:r>
            <a:r>
              <a:rPr lang="sl-SI" sz="2000" b="1" dirty="0"/>
              <a:t>. Ustvarjanje varnega okolja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Poudari zaupnost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i="1" dirty="0"/>
              <a:t>Primer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dirty="0"/>
              <a:t>»Vse informacije, ki jih bova danes obravnavala, so zaupne in se uporabljajo samo za pripravo na postopek NPK.«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Ponudi možnost vprašanj</a:t>
            </a:r>
            <a:r>
              <a:rPr lang="sl-SI" sz="2000" dirty="0"/>
              <a:t> že na začetku:</a:t>
            </a:r>
            <a:br>
              <a:rPr lang="sl-SI" sz="2000" dirty="0"/>
            </a:br>
            <a:r>
              <a:rPr lang="sl-SI" sz="2000" i="1" dirty="0"/>
              <a:t>Primer</a:t>
            </a:r>
            <a:r>
              <a:rPr lang="sl-SI" sz="2000" dirty="0"/>
              <a:t>:</a:t>
            </a:r>
            <a:br>
              <a:rPr lang="sl-SI" sz="2000" dirty="0"/>
            </a:br>
            <a:r>
              <a:rPr lang="sl-SI" sz="2000" dirty="0"/>
              <a:t>»Če boste imeli vmes kakršnokoli vprašanje, vas vabim, da me kadarkoli prekinete.«</a:t>
            </a:r>
          </a:p>
          <a:p>
            <a:pPr marL="0" indent="0">
              <a:buNone/>
            </a:pPr>
            <a:endParaRPr lang="sl-SI" sz="2000" b="1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70" y="1705264"/>
            <a:ext cx="6934580" cy="46195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 smtClean="0">
                <a:solidFill>
                  <a:srgbClr val="C00000"/>
                </a:solidFill>
              </a:rPr>
              <a:t>Najpogostejše napake pri prvem stiku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Prehiter začetek</a:t>
            </a:r>
            <a:r>
              <a:rPr lang="sl-SI" sz="2000" dirty="0"/>
              <a:t>: </a:t>
            </a:r>
            <a:r>
              <a:rPr lang="sl-SI" sz="2000" dirty="0" smtClean="0"/>
              <a:t>takojšen </a:t>
            </a:r>
            <a:r>
              <a:rPr lang="sl-SI" sz="2000" dirty="0"/>
              <a:t>prehod v </a:t>
            </a:r>
            <a:r>
              <a:rPr lang="sl-SI" sz="2000" dirty="0" smtClean="0"/>
              <a:t>dokumentacijo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 smtClean="0"/>
              <a:t>	(kandidat </a:t>
            </a:r>
            <a:r>
              <a:rPr lang="sl-SI" sz="2000" dirty="0"/>
              <a:t>se počuti kot številka, zmanjša se </a:t>
            </a:r>
            <a:r>
              <a:rPr lang="sl-SI" sz="2000" dirty="0" smtClean="0"/>
              <a:t>zaupanje).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Neoseben pristop</a:t>
            </a:r>
            <a:r>
              <a:rPr lang="sl-SI" sz="2000" dirty="0"/>
              <a:t>: </a:t>
            </a:r>
            <a:r>
              <a:rPr lang="sl-SI" sz="2000" dirty="0" smtClean="0"/>
              <a:t>brez </a:t>
            </a:r>
            <a:r>
              <a:rPr lang="sl-SI" sz="2000" dirty="0"/>
              <a:t>nasmeha, brez pozdrava z </a:t>
            </a:r>
            <a:r>
              <a:rPr lang="sl-SI" sz="2000" dirty="0" smtClean="0"/>
              <a:t>imenom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b="1" dirty="0"/>
              <a:t>	</a:t>
            </a:r>
            <a:r>
              <a:rPr lang="sl-SI" sz="2000" dirty="0" smtClean="0"/>
              <a:t>(lahko se ustvari distanca in težje sodelovanje).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Preveč formalnosti</a:t>
            </a:r>
            <a:r>
              <a:rPr lang="sl-SI" sz="2000" dirty="0"/>
              <a:t>: </a:t>
            </a:r>
            <a:r>
              <a:rPr lang="sl-SI" sz="2000" dirty="0" smtClean="0"/>
              <a:t>suhoparno </a:t>
            </a:r>
            <a:r>
              <a:rPr lang="sl-SI" sz="2000" dirty="0"/>
              <a:t>naštevanje </a:t>
            </a:r>
            <a:r>
              <a:rPr lang="sl-SI" sz="2000" dirty="0" smtClean="0"/>
              <a:t>pravil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/>
              <a:t>	</a:t>
            </a:r>
            <a:r>
              <a:rPr lang="sl-SI" sz="2000" dirty="0" smtClean="0"/>
              <a:t>(ustvari se stres</a:t>
            </a:r>
            <a:r>
              <a:rPr lang="sl-SI" sz="2000" dirty="0"/>
              <a:t>, slabše razumevanje </a:t>
            </a:r>
            <a:r>
              <a:rPr lang="sl-SI" sz="2000" dirty="0" smtClean="0"/>
              <a:t>postopka).</a:t>
            </a:r>
          </a:p>
          <a:p>
            <a:pPr marL="0" indent="0">
              <a:lnSpc>
                <a:spcPct val="90000"/>
              </a:lnSpc>
              <a:buNone/>
            </a:pPr>
            <a:endParaRPr lang="sl-SI" sz="2000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7790257" cy="46195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 smtClean="0">
                <a:solidFill>
                  <a:srgbClr val="C00000"/>
                </a:solidFill>
              </a:rPr>
              <a:t>Najpogostejše napake pri prvem stiku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 smtClean="0"/>
              <a:t>Ignoriranje </a:t>
            </a:r>
            <a:r>
              <a:rPr lang="sl-SI" sz="2000" b="1" dirty="0"/>
              <a:t>neverbalne komunikacije</a:t>
            </a:r>
            <a:r>
              <a:rPr lang="sl-SI" sz="2000" dirty="0"/>
              <a:t>: </a:t>
            </a:r>
            <a:r>
              <a:rPr lang="sl-SI" sz="2000" dirty="0" smtClean="0"/>
              <a:t>strog </a:t>
            </a:r>
            <a:r>
              <a:rPr lang="sl-SI" sz="2000" dirty="0"/>
              <a:t>obraz, prekrižane </a:t>
            </a:r>
            <a:r>
              <a:rPr lang="sl-SI" sz="2000" dirty="0" smtClean="0"/>
              <a:t>roke,…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/>
              <a:t>	</a:t>
            </a:r>
            <a:r>
              <a:rPr lang="sl-SI" sz="2000" dirty="0" smtClean="0"/>
              <a:t>(kandidat </a:t>
            </a:r>
            <a:r>
              <a:rPr lang="sl-SI" sz="2000" dirty="0"/>
              <a:t>zazna nezainteresiranost ali </a:t>
            </a:r>
            <a:r>
              <a:rPr lang="sl-SI" sz="2000" dirty="0" smtClean="0"/>
              <a:t>neodobravanje).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Prehitra ponudba rešitev ali </a:t>
            </a:r>
            <a:r>
              <a:rPr lang="sl-SI" sz="2000" b="1" dirty="0" smtClean="0"/>
              <a:t>nasvetov</a:t>
            </a:r>
            <a:endParaRPr lang="sl-SI" sz="20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 smtClean="0"/>
              <a:t>	</a:t>
            </a:r>
            <a:r>
              <a:rPr lang="sl-SI" sz="1700" dirty="0" smtClean="0"/>
              <a:t>Kandidat</a:t>
            </a:r>
            <a:r>
              <a:rPr lang="sl-SI" sz="1700" dirty="0"/>
              <a:t>: »Rada bi pridobila NPK za maserja, ampak ne </a:t>
            </a:r>
            <a:r>
              <a:rPr lang="sl-SI" sz="1700" dirty="0" smtClean="0"/>
              <a:t>	vem</a:t>
            </a:r>
            <a:r>
              <a:rPr lang="sl-SI" sz="1700" dirty="0"/>
              <a:t>, če </a:t>
            </a:r>
            <a:r>
              <a:rPr lang="sl-SI" sz="1700" dirty="0" smtClean="0"/>
              <a:t>	imam </a:t>
            </a:r>
            <a:r>
              <a:rPr lang="sl-SI" sz="1700" dirty="0"/>
              <a:t>dovolj dokazil. Delala sem nekaj let v </a:t>
            </a:r>
            <a:r>
              <a:rPr lang="sl-SI" sz="1700" dirty="0" smtClean="0"/>
              <a:t>	</a:t>
            </a:r>
            <a:r>
              <a:rPr lang="sl-SI" sz="1700" dirty="0" err="1" smtClean="0"/>
              <a:t>wellnessu</a:t>
            </a:r>
            <a:r>
              <a:rPr lang="sl-SI" sz="1700" dirty="0"/>
              <a:t>, ampak </a:t>
            </a:r>
            <a:r>
              <a:rPr lang="sl-SI" sz="1700" dirty="0" smtClean="0"/>
              <a:t>	nimam </a:t>
            </a:r>
            <a:r>
              <a:rPr lang="sl-SI" sz="1700" dirty="0"/>
              <a:t>nobenih spričeval</a:t>
            </a:r>
            <a:r>
              <a:rPr lang="sl-SI" sz="1700" dirty="0" smtClean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1700" dirty="0" smtClean="0"/>
              <a:t>	«</a:t>
            </a:r>
            <a:r>
              <a:rPr lang="sl-SI" sz="1700" dirty="0"/>
              <a:t>Svetovalec: »V tem primeru bi vam priporočal, da se </a:t>
            </a:r>
            <a:r>
              <a:rPr lang="sl-SI" sz="1700" dirty="0" smtClean="0"/>
              <a:t>raje vpišete 	v </a:t>
            </a:r>
            <a:r>
              <a:rPr lang="sl-SI" sz="1700" dirty="0"/>
              <a:t>tečaj, kjer boste dobili potrdilo – brez tega </a:t>
            </a:r>
            <a:r>
              <a:rPr lang="sl-SI" sz="1700" dirty="0" smtClean="0"/>
              <a:t>boste težko </a:t>
            </a:r>
            <a:r>
              <a:rPr lang="sl-SI" sz="1700" dirty="0"/>
              <a:t>uspešno </a:t>
            </a:r>
            <a:r>
              <a:rPr lang="sl-SI" sz="1700" dirty="0" smtClean="0"/>
              <a:t>	opravili </a:t>
            </a:r>
            <a:r>
              <a:rPr lang="sl-SI" sz="1700" dirty="0"/>
              <a:t>postopek</a:t>
            </a:r>
            <a:r>
              <a:rPr lang="sl-SI" sz="1700" dirty="0" smtClean="0"/>
              <a:t>.«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 smtClean="0"/>
              <a:t>	Svetovalec </a:t>
            </a:r>
            <a:r>
              <a:rPr lang="sl-SI" sz="2000" dirty="0"/>
              <a:t>je </a:t>
            </a:r>
            <a:r>
              <a:rPr lang="sl-SI" sz="2000" b="1" i="1" dirty="0"/>
              <a:t>prehitro ocenil situacijo</a:t>
            </a:r>
            <a:r>
              <a:rPr lang="sl-SI" sz="2000" dirty="0"/>
              <a:t>, brez da bi raziskal </a:t>
            </a:r>
            <a:r>
              <a:rPr lang="sl-SI" sz="2000" dirty="0" smtClean="0"/>
              <a:t>	kandidatkino </a:t>
            </a:r>
            <a:r>
              <a:rPr lang="sl-SI" sz="2000" dirty="0"/>
              <a:t>dejansko delovno prakso. Kandidat dobi </a:t>
            </a:r>
            <a:r>
              <a:rPr lang="sl-SI" sz="2000" dirty="0" smtClean="0"/>
              <a:t>	občutek</a:t>
            </a:r>
            <a:r>
              <a:rPr lang="sl-SI" sz="2000" dirty="0"/>
              <a:t>, da “ni dovolj” in lahko izgubi motivacijo. </a:t>
            </a:r>
            <a:r>
              <a:rPr lang="sl-SI" sz="2000" dirty="0" smtClean="0"/>
              <a:t>	Namesto raziskovanja </a:t>
            </a:r>
            <a:r>
              <a:rPr lang="sl-SI" sz="2000" dirty="0"/>
              <a:t>dokazov iz prakse je </a:t>
            </a:r>
            <a:r>
              <a:rPr lang="sl-SI" sz="2000" dirty="0" smtClean="0"/>
              <a:t>svetovalec že 	podal </a:t>
            </a:r>
            <a:r>
              <a:rPr lang="sl-SI" sz="2000" dirty="0"/>
              <a:t>rešitev.</a:t>
            </a:r>
            <a:endParaRPr lang="sl-SI" sz="2000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88" y="2231472"/>
            <a:ext cx="3533434" cy="215453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89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02741" y="1823207"/>
            <a:ext cx="7790257" cy="46195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 smtClean="0">
                <a:solidFill>
                  <a:srgbClr val="C00000"/>
                </a:solidFill>
              </a:rPr>
              <a:t>Najpogostejše napake pri prvem stiku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Premajhna jasnost glede pričakovanj in naslednjih </a:t>
            </a:r>
            <a:r>
              <a:rPr lang="sl-SI" sz="2000" b="1" dirty="0" smtClean="0"/>
              <a:t>korakov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 smtClean="0"/>
              <a:t>	</a:t>
            </a:r>
            <a:r>
              <a:rPr lang="sl-SI" sz="1600" dirty="0" smtClean="0"/>
              <a:t>Svetovalec</a:t>
            </a:r>
            <a:r>
              <a:rPr lang="sl-SI" sz="1600" dirty="0"/>
              <a:t>: »Dobro, zdaj veste, kaj vse potrebujete </a:t>
            </a:r>
            <a:r>
              <a:rPr lang="sl-SI" sz="1600" dirty="0" smtClean="0"/>
              <a:t>za </a:t>
            </a:r>
            <a:r>
              <a:rPr lang="sl-SI" sz="1600" dirty="0" err="1" smtClean="0"/>
              <a:t>portfolijo</a:t>
            </a:r>
            <a:r>
              <a:rPr lang="sl-SI" sz="1600" dirty="0"/>
              <a:t>. Ko </a:t>
            </a:r>
            <a:r>
              <a:rPr lang="sl-SI" sz="1600" dirty="0" smtClean="0"/>
              <a:t>	boste </a:t>
            </a:r>
            <a:r>
              <a:rPr lang="sl-SI" sz="1600" dirty="0"/>
              <a:t>imeli pripravljeno, mi pa pošljite, pa </a:t>
            </a:r>
            <a:r>
              <a:rPr lang="sl-SI" sz="1600" dirty="0" smtClean="0"/>
              <a:t>bom pogledala.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 smtClean="0"/>
              <a:t>Kandidat </a:t>
            </a:r>
            <a:r>
              <a:rPr lang="sl-SI" sz="2000" dirty="0"/>
              <a:t>ne ve, kaj točno mora pripraviti, v kakšnem obsegu, do kdaj ali kako bo potekala povratna informacija. </a:t>
            </a:r>
            <a:endParaRPr lang="sl-SI" sz="2000" dirty="0" smtClean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 smtClean="0"/>
              <a:t>Tak </a:t>
            </a:r>
            <a:r>
              <a:rPr lang="sl-SI" sz="2000" dirty="0"/>
              <a:t>pristop pogosto vodi do tega, da kandidat odlaša ali pripravi nepopolno dokumentacijo</a:t>
            </a:r>
            <a:r>
              <a:rPr lang="sl-SI" sz="2000" dirty="0" smtClean="0"/>
              <a:t>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 smtClean="0"/>
              <a:t>Svetovalec mora jasno strukturirati </a:t>
            </a:r>
            <a:r>
              <a:rPr lang="sl-SI" sz="2000" dirty="0"/>
              <a:t>dogovor (kaj, do kdaj, kako in zakaj). Kandidat ima občutek, da proces napreduje, da ga vodi strokovnjak, in da ve, kaj se od njega pričakuje.</a:t>
            </a:r>
            <a:endParaRPr lang="sl-SI" sz="2000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350305" y="2126222"/>
            <a:ext cx="154305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376" y="2407640"/>
            <a:ext cx="3277192" cy="27066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990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3337" y="624110"/>
            <a:ext cx="9841275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VSEBINA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36914" y="2133600"/>
            <a:ext cx="10755086" cy="3777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Predstavitev.</a:t>
            </a:r>
            <a:endParaRPr lang="sl-SI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Naloge svetovalca za NPK.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Individualno/skupinsko svetovanje.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Dokumentacija v postopku svetovanja.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l-SI" sz="2400" dirty="0" smtClean="0"/>
              <a:t>Praktični primer osebne zbirne mape: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sz="2200" dirty="0" smtClean="0"/>
              <a:t>NPK pediker/</a:t>
            </a:r>
            <a:r>
              <a:rPr lang="sl-SI" sz="2200" dirty="0" err="1" smtClean="0"/>
              <a:t>ka</a:t>
            </a:r>
            <a:r>
              <a:rPr lang="sl-SI" sz="2200" dirty="0" smtClean="0"/>
              <a:t>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l-SI" sz="2200" dirty="0" smtClean="0"/>
              <a:t>NPK socialni/a oskrbovalec/oskrbovalka na domu).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464" y="1508516"/>
            <a:ext cx="5269230" cy="29507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244" y="0"/>
            <a:ext cx="3487756" cy="8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53076" y="1904999"/>
            <a:ext cx="5567173" cy="4420299"/>
          </a:xfrm>
        </p:spPr>
        <p:txBody>
          <a:bodyPr>
            <a:norm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Sproščeno in delovno okolje.</a:t>
            </a:r>
          </a:p>
          <a:p>
            <a:pPr marL="0" indent="0">
              <a:buNone/>
            </a:pPr>
            <a:r>
              <a:rPr lang="sl-SI" b="1" dirty="0" smtClean="0"/>
              <a:t>Fizične </a:t>
            </a:r>
            <a:r>
              <a:rPr lang="sl-SI" b="1" dirty="0"/>
              <a:t>značilnosti</a:t>
            </a:r>
            <a:r>
              <a:rPr lang="sl-SI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Diskretnost</a:t>
            </a:r>
            <a:r>
              <a:rPr lang="sl-SI" dirty="0"/>
              <a:t>: Ločen prostor, kjer ni možnosti, da bi mimoidoči slišali vsebino razgovora</a:t>
            </a:r>
            <a:r>
              <a:rPr lang="sl-SI" dirty="0" smtClean="0"/>
              <a:t>.</a:t>
            </a: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(</a:t>
            </a:r>
            <a:r>
              <a:rPr lang="sl-SI" b="1" dirty="0" smtClean="0"/>
              <a:t>priporočilo</a:t>
            </a:r>
            <a:r>
              <a:rPr lang="sl-SI" dirty="0"/>
              <a:t>: </a:t>
            </a:r>
            <a:r>
              <a:rPr lang="sl-SI" dirty="0" smtClean="0"/>
              <a:t>uporaba </a:t>
            </a:r>
            <a:r>
              <a:rPr lang="sl-SI" dirty="0"/>
              <a:t>posebnih svetovalnic ali sejnih </a:t>
            </a:r>
            <a:r>
              <a:rPr lang="sl-SI" dirty="0" smtClean="0"/>
              <a:t>sob).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Udobje</a:t>
            </a:r>
            <a:r>
              <a:rPr lang="sl-SI" dirty="0"/>
              <a:t>: Prijetna temperatura (21–23 °C), dobra prezračenost in primerna osvetlitev (naravna svetloba ali </a:t>
            </a:r>
            <a:r>
              <a:rPr lang="sl-SI" dirty="0" smtClean="0"/>
              <a:t>primerna razsvetljava)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723737" y="1923636"/>
            <a:ext cx="4877387" cy="3777622"/>
          </a:xfrm>
        </p:spPr>
        <p:txBody>
          <a:bodyPr>
            <a:noAutofit/>
          </a:bodyPr>
          <a:lstStyle/>
          <a:p>
            <a:pPr lvl="0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Oprema</a:t>
            </a:r>
            <a:r>
              <a:rPr lang="sl-SI" dirty="0">
                <a:solidFill>
                  <a:prstClr val="black">
                    <a:lumMod val="75000"/>
                    <a:lumOff val="25000"/>
                  </a:prstClr>
                </a:solidFill>
              </a:rPr>
              <a:t>:</a:t>
            </a:r>
          </a:p>
          <a:p>
            <a:pPr lvl="1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Miza in stoli, nameščeni tako, da omogočajo </a:t>
            </a:r>
            <a:r>
              <a:rPr lang="sl-SI" sz="1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očesni stik</a:t>
            </a:r>
            <a:r>
              <a:rPr lang="sl-SI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(ne frontalno v "zasliševanju", raje rahlo postrani pod kotom 45°).</a:t>
            </a:r>
          </a:p>
          <a:p>
            <a:pPr lvl="1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Dostop do tiskalnika/skenerja, če je potrebno (za dokazila).</a:t>
            </a:r>
          </a:p>
          <a:p>
            <a:pPr lvl="1">
              <a:buClr>
                <a:srgbClr val="A53010"/>
              </a:buClr>
              <a:buFont typeface="Arial" panose="020B0604020202020204" pitchFamily="34" charset="0"/>
              <a:buChar char="•"/>
            </a:pPr>
            <a:r>
              <a:rPr lang="sl-SI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Ura, pisala, papir, računalnik ali tablica za vodenje zapisnika.</a:t>
            </a:r>
          </a:p>
          <a:p>
            <a:pPr marL="0" lvl="0" indent="0">
              <a:buClr>
                <a:srgbClr val="A53010"/>
              </a:buClr>
              <a:buNone/>
            </a:pPr>
            <a:endParaRPr lang="sl-SI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19" y="4911360"/>
            <a:ext cx="2543175" cy="18002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617" y="4968510"/>
            <a:ext cx="2619375" cy="17430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248" y="4907275"/>
            <a:ext cx="1804310" cy="18043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275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53076" y="1904999"/>
            <a:ext cx="5567173" cy="4420299"/>
          </a:xfrm>
        </p:spPr>
        <p:txBody>
          <a:bodyPr>
            <a:normAutofit/>
          </a:bodyPr>
          <a:lstStyle/>
          <a:p>
            <a:r>
              <a:rPr lang="sl-SI" sz="2000" b="1" dirty="0" smtClean="0">
                <a:solidFill>
                  <a:srgbClr val="C00000"/>
                </a:solidFill>
              </a:rPr>
              <a:t>Sproščeno in delovno okolje.</a:t>
            </a:r>
          </a:p>
          <a:p>
            <a:pPr marL="0" indent="0">
              <a:buNone/>
            </a:pPr>
            <a:r>
              <a:rPr lang="sl-SI" b="1" dirty="0" smtClean="0"/>
              <a:t>Psihološko </a:t>
            </a:r>
            <a:r>
              <a:rPr lang="sl-SI" b="1" dirty="0"/>
              <a:t>vzdušje</a:t>
            </a:r>
            <a:r>
              <a:rPr lang="sl-SI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Nevtralno okolje</a:t>
            </a:r>
            <a:r>
              <a:rPr lang="sl-SI" dirty="0"/>
              <a:t> brez motečih elementov (npr. politični plakati, reklame).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Topla, neformalna atmosfera</a:t>
            </a:r>
            <a:r>
              <a:rPr lang="sl-SI" dirty="0"/>
              <a:t>: prostor naj spodbuja zaupanje in odprto komunikacijo.</a:t>
            </a:r>
          </a:p>
          <a:p>
            <a:pPr marL="0" indent="0">
              <a:buNone/>
            </a:pPr>
            <a:r>
              <a:rPr lang="sl-SI" b="1" dirty="0"/>
              <a:t>Zasebnost</a:t>
            </a:r>
            <a:r>
              <a:rPr lang="sl-SI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Vidna oznaka "Prosim, ne motite"</a:t>
            </a:r>
            <a:r>
              <a:rPr lang="sl-SI" dirty="0"/>
              <a:t> na vratih med razgovorom.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Kandidat mora vedeti, da je razgovor </a:t>
            </a:r>
            <a:r>
              <a:rPr lang="sl-SI" b="1" dirty="0"/>
              <a:t>zaseben in zaupne narave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627223" y="2126222"/>
            <a:ext cx="4877387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b="1" dirty="0"/>
              <a:t>Praktični nasveti za še boljši razgovor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 smtClean="0"/>
              <a:t>Povabite </a:t>
            </a:r>
            <a:r>
              <a:rPr lang="sl-SI" b="1" dirty="0"/>
              <a:t>kandidata, naj se usede</a:t>
            </a:r>
            <a:r>
              <a:rPr lang="sl-SI" dirty="0"/>
              <a:t>, ne </a:t>
            </a:r>
            <a:r>
              <a:rPr lang="sl-SI" dirty="0" smtClean="0"/>
              <a:t>čakajte, </a:t>
            </a:r>
            <a:r>
              <a:rPr lang="sl-SI" dirty="0"/>
              <a:t>da si sam poišče prostor.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 smtClean="0"/>
              <a:t>Ponudite </a:t>
            </a:r>
            <a:r>
              <a:rPr lang="sl-SI" b="1" dirty="0"/>
              <a:t>vodo</a:t>
            </a:r>
            <a:r>
              <a:rPr lang="sl-SI" dirty="0"/>
              <a:t> – droben, a močan signal spoštovanja.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 smtClean="0"/>
              <a:t>Začnite </a:t>
            </a:r>
            <a:r>
              <a:rPr lang="sl-SI" b="1" dirty="0"/>
              <a:t>z </a:t>
            </a:r>
            <a:r>
              <a:rPr lang="sl-SI" dirty="0" smtClean="0"/>
              <a:t>nevtralnim vprašanjem (npr. "Kako </a:t>
            </a:r>
            <a:r>
              <a:rPr lang="sl-SI" dirty="0"/>
              <a:t>ste našli naš </a:t>
            </a:r>
            <a:r>
              <a:rPr lang="sl-SI" dirty="0" smtClean="0"/>
              <a:t>zavod?").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Vizualni kontakt</a:t>
            </a:r>
            <a:r>
              <a:rPr lang="sl-SI" dirty="0"/>
              <a:t> – </a:t>
            </a:r>
            <a:r>
              <a:rPr lang="sl-SI" dirty="0" smtClean="0"/>
              <a:t>pomemben, </a:t>
            </a:r>
            <a:r>
              <a:rPr lang="sl-SI" dirty="0"/>
              <a:t>a ne </a:t>
            </a:r>
            <a:r>
              <a:rPr lang="sl-SI" dirty="0" smtClean="0"/>
              <a:t>strmimo.</a:t>
            </a:r>
            <a:endParaRPr lang="sl-SI" dirty="0"/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Kratek povzetek na koncu</a:t>
            </a:r>
            <a:r>
              <a:rPr lang="sl-SI" dirty="0"/>
              <a:t> – </a:t>
            </a:r>
            <a:r>
              <a:rPr lang="sl-SI" dirty="0" smtClean="0"/>
              <a:t>potrdimo </a:t>
            </a:r>
            <a:r>
              <a:rPr lang="sl-SI" dirty="0"/>
              <a:t>razumevanje ("Če prav razumem, imate izkušnje predvsem v...").</a:t>
            </a:r>
          </a:p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53075" y="1904999"/>
            <a:ext cx="8378035" cy="4420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000" b="1" dirty="0">
                <a:solidFill>
                  <a:srgbClr val="C00000"/>
                </a:solidFill>
              </a:rPr>
              <a:t>Najpogostejše napake pri pripravi prostora in vodenju </a:t>
            </a:r>
            <a:r>
              <a:rPr lang="sl-SI" sz="2000" b="1" dirty="0" smtClean="0">
                <a:solidFill>
                  <a:srgbClr val="C00000"/>
                </a:solidFill>
              </a:rPr>
              <a:t>razgovora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Pomanjkanje </a:t>
            </a:r>
            <a:r>
              <a:rPr lang="sl-SI" sz="2000" b="1" dirty="0" smtClean="0"/>
              <a:t>zasebnosti: </a:t>
            </a:r>
            <a:r>
              <a:rPr lang="sl-SI" sz="2000" dirty="0" smtClean="0"/>
              <a:t>r</a:t>
            </a:r>
            <a:r>
              <a:rPr lang="pl-PL" sz="2000" dirty="0" smtClean="0"/>
              <a:t>azgovor </a:t>
            </a:r>
            <a:r>
              <a:rPr lang="pl-PL" sz="2000" dirty="0"/>
              <a:t>v odprtem prostoru (npr. na hodniku</a:t>
            </a:r>
            <a:r>
              <a:rPr lang="pl-PL" sz="2000" dirty="0" smtClean="0"/>
              <a:t>)</a:t>
            </a:r>
          </a:p>
          <a:p>
            <a:pPr marL="0" indent="0">
              <a:buNone/>
            </a:pPr>
            <a:r>
              <a:rPr lang="pl-PL" sz="2000" b="1" dirty="0"/>
              <a:t>	</a:t>
            </a:r>
            <a:r>
              <a:rPr lang="pl-PL" sz="2000" dirty="0" smtClean="0"/>
              <a:t>(k</a:t>
            </a:r>
            <a:r>
              <a:rPr lang="sl-SI" sz="2000" dirty="0" err="1" smtClean="0"/>
              <a:t>andidat</a:t>
            </a:r>
            <a:r>
              <a:rPr lang="sl-SI" sz="2000" dirty="0" smtClean="0"/>
              <a:t> </a:t>
            </a:r>
            <a:r>
              <a:rPr lang="sl-SI" sz="2000" dirty="0"/>
              <a:t>se zapre, poda manj </a:t>
            </a:r>
            <a:r>
              <a:rPr lang="sl-SI" sz="2000" dirty="0" smtClean="0"/>
              <a:t>informacij).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Slaba </a:t>
            </a:r>
            <a:r>
              <a:rPr lang="sl-SI" sz="2000" b="1" dirty="0" smtClean="0"/>
              <a:t>razsvetljava: </a:t>
            </a:r>
            <a:r>
              <a:rPr lang="sl-SI" sz="2000" dirty="0" smtClean="0"/>
              <a:t>pretemen </a:t>
            </a:r>
            <a:r>
              <a:rPr lang="sl-SI" sz="2000" dirty="0"/>
              <a:t>ali presvetel </a:t>
            </a:r>
            <a:r>
              <a:rPr lang="sl-SI" sz="2000" dirty="0" smtClean="0"/>
              <a:t>prostor</a:t>
            </a:r>
          </a:p>
          <a:p>
            <a:pPr marL="0" indent="0">
              <a:buNone/>
            </a:pPr>
            <a:r>
              <a:rPr lang="sl-SI" sz="2000" dirty="0"/>
              <a:t>	</a:t>
            </a:r>
            <a:r>
              <a:rPr lang="sl-SI" sz="2000" dirty="0" smtClean="0"/>
              <a:t>(kandidat </a:t>
            </a:r>
            <a:r>
              <a:rPr lang="sl-SI" sz="2000" dirty="0"/>
              <a:t>se počuti neprijetno, zmanjša se </a:t>
            </a:r>
            <a:r>
              <a:rPr lang="sl-SI" sz="2000" dirty="0" smtClean="0"/>
              <a:t>koncentracija).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Neustrezna telesna </a:t>
            </a:r>
            <a:r>
              <a:rPr lang="sl-SI" sz="2000" b="1" dirty="0" smtClean="0"/>
              <a:t>postavitev: </a:t>
            </a:r>
            <a:r>
              <a:rPr lang="sl-SI" sz="2000" dirty="0" smtClean="0"/>
              <a:t>frontalno </a:t>
            </a:r>
            <a:r>
              <a:rPr lang="sl-SI" sz="2000" dirty="0"/>
              <a:t>postavljanje svetovalca (kot "zaslišanje</a:t>
            </a:r>
            <a:r>
              <a:rPr lang="sl-SI" sz="2000" dirty="0" smtClean="0"/>
              <a:t>")</a:t>
            </a:r>
          </a:p>
          <a:p>
            <a:pPr marL="0" indent="0">
              <a:buNone/>
            </a:pPr>
            <a:r>
              <a:rPr lang="sl-SI" sz="2000" b="1" dirty="0"/>
              <a:t>	</a:t>
            </a:r>
            <a:r>
              <a:rPr lang="sl-SI" sz="2000" dirty="0" smtClean="0"/>
              <a:t>(ustvari </a:t>
            </a:r>
            <a:r>
              <a:rPr lang="sl-SI" sz="2000" dirty="0"/>
              <a:t>občutek stresa ali </a:t>
            </a:r>
            <a:r>
              <a:rPr lang="sl-SI" sz="2000" dirty="0" smtClean="0"/>
              <a:t>podrejenosti).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Preveč </a:t>
            </a:r>
            <a:r>
              <a:rPr lang="sl-SI" sz="2000" b="1" dirty="0" smtClean="0"/>
              <a:t>motenj: </a:t>
            </a:r>
            <a:r>
              <a:rPr lang="sl-SI" sz="2000" dirty="0" smtClean="0"/>
              <a:t>t</a:t>
            </a:r>
            <a:r>
              <a:rPr lang="pl-PL" sz="2000" dirty="0" smtClean="0"/>
              <a:t>elefonski </a:t>
            </a:r>
            <a:r>
              <a:rPr lang="pl-PL" sz="2000" dirty="0"/>
              <a:t>klici, vstopanje drugih </a:t>
            </a:r>
            <a:r>
              <a:rPr lang="pl-PL" sz="2000" dirty="0" smtClean="0"/>
              <a:t>oseb</a:t>
            </a:r>
          </a:p>
          <a:p>
            <a:pPr marL="0" indent="0">
              <a:buNone/>
            </a:pPr>
            <a:r>
              <a:rPr lang="pl-PL" sz="2000" b="1" dirty="0"/>
              <a:t>	</a:t>
            </a:r>
            <a:r>
              <a:rPr lang="pl-PL" sz="2000" dirty="0" smtClean="0"/>
              <a:t>(p</a:t>
            </a:r>
            <a:r>
              <a:rPr lang="sl-SI" sz="2000" dirty="0" err="1" smtClean="0"/>
              <a:t>rekinitev</a:t>
            </a:r>
            <a:r>
              <a:rPr lang="sl-SI" sz="2000" dirty="0" smtClean="0"/>
              <a:t> </a:t>
            </a:r>
            <a:r>
              <a:rPr lang="sl-SI" sz="2000" dirty="0"/>
              <a:t>toka razgovora, občutek nepomembnosti </a:t>
            </a:r>
            <a:r>
              <a:rPr lang="sl-SI" sz="2000" dirty="0" smtClean="0"/>
              <a:t>	kandidata)</a:t>
            </a:r>
            <a:endParaRPr lang="sl-SI" sz="2000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46524" y="2696784"/>
            <a:ext cx="3129835" cy="20120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524" y="4832497"/>
            <a:ext cx="3103840" cy="17381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04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906283" y="1904999"/>
            <a:ext cx="8229171" cy="4420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000" b="1" dirty="0" smtClean="0">
                <a:solidFill>
                  <a:srgbClr val="C00000"/>
                </a:solidFill>
              </a:rPr>
              <a:t>Najpogostejše </a:t>
            </a:r>
            <a:r>
              <a:rPr lang="sl-SI" sz="2000" b="1" dirty="0">
                <a:solidFill>
                  <a:srgbClr val="C00000"/>
                </a:solidFill>
              </a:rPr>
              <a:t>napake pri pripravi prostora in vodenju </a:t>
            </a:r>
            <a:r>
              <a:rPr lang="sl-SI" sz="2000" b="1" dirty="0" smtClean="0">
                <a:solidFill>
                  <a:srgbClr val="C00000"/>
                </a:solidFill>
              </a:rPr>
              <a:t>razgovora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Neurejen </a:t>
            </a:r>
            <a:r>
              <a:rPr lang="sl-SI" sz="2000" b="1" dirty="0" smtClean="0"/>
              <a:t>prostor: </a:t>
            </a:r>
            <a:r>
              <a:rPr lang="sl-SI" sz="2000" dirty="0" smtClean="0"/>
              <a:t>r</a:t>
            </a:r>
            <a:r>
              <a:rPr lang="pl-PL" sz="2000" dirty="0" smtClean="0"/>
              <a:t>azmetana </a:t>
            </a:r>
            <a:r>
              <a:rPr lang="pl-PL" sz="2000" dirty="0"/>
              <a:t>miza, </a:t>
            </a:r>
            <a:r>
              <a:rPr lang="pl-PL" sz="2000" dirty="0" smtClean="0"/>
              <a:t>nered </a:t>
            </a:r>
            <a:r>
              <a:rPr lang="pl-PL" sz="2000" dirty="0"/>
              <a:t>v </a:t>
            </a:r>
            <a:r>
              <a:rPr lang="pl-PL" sz="2000" dirty="0" smtClean="0"/>
              <a:t>prostoru</a:t>
            </a:r>
          </a:p>
          <a:p>
            <a:pPr marL="0" indent="0">
              <a:buNone/>
            </a:pPr>
            <a:r>
              <a:rPr lang="pl-PL" sz="2000" b="1" dirty="0"/>
              <a:t>	</a:t>
            </a:r>
            <a:r>
              <a:rPr lang="pl-PL" sz="2000" dirty="0" smtClean="0"/>
              <a:t>(u</a:t>
            </a:r>
            <a:r>
              <a:rPr lang="sl-SI" sz="2000" dirty="0" smtClean="0"/>
              <a:t>stvari </a:t>
            </a:r>
            <a:r>
              <a:rPr lang="sl-SI" sz="2000" dirty="0"/>
              <a:t>vtis neprofesionalnosti in zmanjšuje </a:t>
            </a:r>
            <a:r>
              <a:rPr lang="sl-SI" sz="2000" dirty="0" smtClean="0"/>
              <a:t>zaupanje).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/>
              <a:t>Neprilagojen </a:t>
            </a:r>
            <a:r>
              <a:rPr lang="sl-SI" sz="2000" b="1" dirty="0" smtClean="0"/>
              <a:t>jezik: </a:t>
            </a:r>
            <a:r>
              <a:rPr lang="sl-SI" sz="2000" dirty="0" smtClean="0"/>
              <a:t>preveč </a:t>
            </a:r>
            <a:r>
              <a:rPr lang="sl-SI" sz="2000" dirty="0"/>
              <a:t>strokovni izrazi brez </a:t>
            </a:r>
            <a:r>
              <a:rPr lang="sl-SI" sz="2000" dirty="0" smtClean="0"/>
              <a:t>pojasnil</a:t>
            </a:r>
          </a:p>
          <a:p>
            <a:pPr marL="0" indent="0">
              <a:buNone/>
            </a:pPr>
            <a:r>
              <a:rPr lang="sl-SI" sz="2000" b="1" dirty="0"/>
              <a:t>	</a:t>
            </a:r>
            <a:r>
              <a:rPr lang="sl-SI" sz="2000" dirty="0" smtClean="0"/>
              <a:t>(k</a:t>
            </a:r>
            <a:r>
              <a:rPr lang="it-IT" sz="2000" dirty="0" err="1" smtClean="0"/>
              <a:t>andidat</a:t>
            </a:r>
            <a:r>
              <a:rPr lang="it-IT" sz="2000" dirty="0" smtClean="0"/>
              <a:t> </a:t>
            </a:r>
            <a:r>
              <a:rPr lang="it-IT" sz="2000" dirty="0"/>
              <a:t>ne </a:t>
            </a:r>
            <a:r>
              <a:rPr lang="it-IT" sz="2000" dirty="0" err="1"/>
              <a:t>razume</a:t>
            </a:r>
            <a:r>
              <a:rPr lang="it-IT" sz="2000" dirty="0"/>
              <a:t> </a:t>
            </a:r>
            <a:r>
              <a:rPr lang="it-IT" sz="2000" dirty="0" err="1"/>
              <a:t>postopka</a:t>
            </a:r>
            <a:r>
              <a:rPr lang="it-IT" sz="2000" dirty="0"/>
              <a:t>, </a:t>
            </a:r>
            <a:r>
              <a:rPr lang="sl-SI" sz="2000" dirty="0" smtClean="0"/>
              <a:t>lahko </a:t>
            </a:r>
            <a:r>
              <a:rPr lang="it-IT" sz="2000" dirty="0" err="1" smtClean="0"/>
              <a:t>poveča</a:t>
            </a:r>
            <a:r>
              <a:rPr lang="it-IT" sz="2000" dirty="0" smtClean="0"/>
              <a:t> </a:t>
            </a:r>
            <a:r>
              <a:rPr lang="it-IT" sz="2000" dirty="0"/>
              <a:t>se </a:t>
            </a:r>
            <a:r>
              <a:rPr lang="sl-SI" sz="2000" dirty="0" smtClean="0"/>
              <a:t>	</a:t>
            </a:r>
            <a:r>
              <a:rPr lang="it-IT" sz="2000" dirty="0" err="1" smtClean="0"/>
              <a:t>anksioznost</a:t>
            </a:r>
            <a:r>
              <a:rPr lang="sl-SI" sz="2000" dirty="0" smtClean="0"/>
              <a:t>)</a:t>
            </a:r>
            <a:r>
              <a:rPr lang="it-IT" sz="2000" dirty="0" smtClean="0"/>
              <a:t>.</a:t>
            </a:r>
            <a:endParaRPr lang="sl-SI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000" b="1" dirty="0" smtClean="0"/>
              <a:t>Pomanjkanje tehničnih pripomočkov: </a:t>
            </a:r>
            <a:r>
              <a:rPr lang="sl-SI" sz="2000" dirty="0" smtClean="0"/>
              <a:t>m</a:t>
            </a:r>
            <a:r>
              <a:rPr lang="pl-PL" sz="2000" dirty="0" smtClean="0"/>
              <a:t>anjka </a:t>
            </a:r>
            <a:r>
              <a:rPr lang="pl-PL" sz="2000" dirty="0"/>
              <a:t>tiskalnik, skener, računalnik za </a:t>
            </a:r>
            <a:r>
              <a:rPr lang="pl-PL" sz="2000" dirty="0" smtClean="0"/>
              <a:t>zapisnik</a:t>
            </a:r>
          </a:p>
          <a:p>
            <a:pPr marL="0" indent="0">
              <a:buNone/>
            </a:pPr>
            <a:r>
              <a:rPr lang="pl-PL" sz="2000" b="1" dirty="0"/>
              <a:t>	</a:t>
            </a:r>
            <a:r>
              <a:rPr lang="pl-PL" sz="2000" dirty="0" smtClean="0"/>
              <a:t>(z</a:t>
            </a:r>
            <a:r>
              <a:rPr lang="sl-SI" sz="2000" dirty="0" err="1" smtClean="0"/>
              <a:t>amude</a:t>
            </a:r>
            <a:r>
              <a:rPr lang="sl-SI" sz="2000" dirty="0"/>
              <a:t>, improvizacije, občutek </a:t>
            </a:r>
            <a:r>
              <a:rPr lang="sl-SI" sz="2000" dirty="0" smtClean="0"/>
              <a:t>neprofesionalnosti).</a:t>
            </a:r>
          </a:p>
          <a:p>
            <a:pPr marL="0" indent="0">
              <a:buNone/>
            </a:pPr>
            <a:r>
              <a:rPr lang="sl-SI" b="1" dirty="0" smtClean="0"/>
              <a:t>	Vedno skopiramo dokazila (npr. spričevala, diplome,…) in na 	fotokopijo napišemo datum kopiranja, da je fotokopija enaka 	originalu in se podpišemo.</a:t>
            </a: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09829" y="2430567"/>
            <a:ext cx="2962275" cy="1543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127" y="4232736"/>
            <a:ext cx="2793678" cy="20925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81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61621" y="1674262"/>
            <a:ext cx="6831246" cy="4420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/>
              <a:t>Svetovanje </a:t>
            </a:r>
            <a:r>
              <a:rPr lang="sl-SI" b="1" dirty="0"/>
              <a:t>preko </a:t>
            </a:r>
            <a:r>
              <a:rPr lang="sl-SI" b="1" dirty="0" smtClean="0"/>
              <a:t>zoom-a</a:t>
            </a:r>
          </a:p>
          <a:p>
            <a:pPr marL="0" indent="0">
              <a:buNone/>
            </a:pPr>
            <a:r>
              <a:rPr lang="sl-SI" b="1" dirty="0"/>
              <a:t>1. Tehnični vidik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Preverjanje opreme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Kandidatu predhodno pošljite </a:t>
            </a:r>
            <a:r>
              <a:rPr lang="sl-SI" b="1" dirty="0"/>
              <a:t>navodila za tehnične zahteve</a:t>
            </a:r>
            <a:r>
              <a:rPr lang="sl-SI" dirty="0"/>
              <a:t>: stabilna internetna povezava, kamera, mikrofon, mirno okolje.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Predlagajte </a:t>
            </a:r>
            <a:r>
              <a:rPr lang="sl-SI" b="1" dirty="0"/>
              <a:t>testno povezavo</a:t>
            </a:r>
            <a:r>
              <a:rPr lang="sl-SI" dirty="0"/>
              <a:t> pred svetovanjem (5–10 minut prej).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Varna platforma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Uporabljajte </a:t>
            </a:r>
            <a:r>
              <a:rPr lang="sl-SI" b="1" dirty="0"/>
              <a:t>varne povezave</a:t>
            </a:r>
            <a:r>
              <a:rPr lang="sl-SI" dirty="0"/>
              <a:t> (Zoom s šifro in čakalnico).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Nastavite, da se pogovor </a:t>
            </a:r>
            <a:r>
              <a:rPr lang="sl-SI" b="1" dirty="0"/>
              <a:t>ne snema</a:t>
            </a:r>
            <a:r>
              <a:rPr lang="sl-SI" dirty="0"/>
              <a:t>, razen če kandidat podpiše soglasje za snemanje (v skladu z GDPR).</a:t>
            </a:r>
          </a:p>
          <a:p>
            <a:pPr marL="0" indent="0">
              <a:buNone/>
            </a:pPr>
            <a:endParaRPr lang="sl-SI" b="1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9930213" y="2159778"/>
            <a:ext cx="3554199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867" y="2287964"/>
            <a:ext cx="3925955" cy="30329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42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61621" y="1631534"/>
            <a:ext cx="7617459" cy="44202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dirty="0" smtClean="0"/>
              <a:t>Svetovanje </a:t>
            </a:r>
            <a:r>
              <a:rPr lang="sl-SI" b="1" dirty="0"/>
              <a:t>preko </a:t>
            </a:r>
            <a:r>
              <a:rPr lang="sl-SI" b="1" dirty="0" smtClean="0"/>
              <a:t>zoom-a</a:t>
            </a:r>
          </a:p>
          <a:p>
            <a:pPr marL="0" indent="0">
              <a:buNone/>
            </a:pPr>
            <a:r>
              <a:rPr lang="sl-SI" b="1" dirty="0"/>
              <a:t>2. Komunikacijski vidik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Vzpostavljanje stika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Prvi vtis na daljavo zahteva </a:t>
            </a:r>
            <a:r>
              <a:rPr lang="sl-SI" b="1" dirty="0"/>
              <a:t>več zavestne topline</a:t>
            </a:r>
            <a:r>
              <a:rPr lang="sl-SI" dirty="0"/>
              <a:t> – uporaba nasmeha, jasnega govora, potrditve, da se slišita in vidita.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Uvodna pojasnila morajo biti še bolj </a:t>
            </a:r>
            <a:r>
              <a:rPr lang="sl-SI" b="1" dirty="0"/>
              <a:t>strukturirana</a:t>
            </a:r>
            <a:r>
              <a:rPr lang="sl-SI" dirty="0"/>
              <a:t> in </a:t>
            </a:r>
            <a:r>
              <a:rPr lang="sl-SI" b="1" dirty="0"/>
              <a:t>počasnejša</a:t>
            </a:r>
            <a:r>
              <a:rPr lang="sl-SI" dirty="0"/>
              <a:t> zaradi možne zamude v zvoku.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Neverbalna komunikacija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Kamera naj zajema </a:t>
            </a:r>
            <a:r>
              <a:rPr lang="sl-SI" b="1" dirty="0"/>
              <a:t>obraz in zgornji del trupa</a:t>
            </a:r>
            <a:r>
              <a:rPr lang="sl-SI" dirty="0"/>
              <a:t> → omogoča opazovanje neverbalnih odzivov.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Oči so na višini kamere (ne gledamo "dol" na kandidata).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Aktivno poslušanje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Pogoste </a:t>
            </a:r>
            <a:r>
              <a:rPr lang="sl-SI" b="1" dirty="0"/>
              <a:t>parafraze</a:t>
            </a:r>
            <a:r>
              <a:rPr lang="sl-SI" dirty="0"/>
              <a:t> ("Torej razumem, da ste...") in </a:t>
            </a:r>
            <a:r>
              <a:rPr lang="sl-SI" b="1" dirty="0"/>
              <a:t>verbalni odzivi</a:t>
            </a:r>
            <a:r>
              <a:rPr lang="sl-SI" dirty="0"/>
              <a:t> ("razumem", "v redu") nadomeščajo manjšo možnost branja telesne govorice.</a:t>
            </a:r>
          </a:p>
          <a:p>
            <a:pPr marL="0" indent="0">
              <a:buNone/>
            </a:pPr>
            <a:endParaRPr lang="sl-SI" b="1" dirty="0" smtClean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65435" y="2912424"/>
            <a:ext cx="3441107" cy="22899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744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61621" y="1631534"/>
            <a:ext cx="9480442" cy="4420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/>
              <a:t>Svetovanje </a:t>
            </a:r>
            <a:r>
              <a:rPr lang="sl-SI" b="1" dirty="0"/>
              <a:t>preko </a:t>
            </a:r>
            <a:r>
              <a:rPr lang="sl-SI" b="1" dirty="0" smtClean="0"/>
              <a:t>zoom-a</a:t>
            </a:r>
          </a:p>
          <a:p>
            <a:pPr marL="0" indent="0">
              <a:buNone/>
            </a:pPr>
            <a:r>
              <a:rPr lang="sl-SI" b="1" dirty="0"/>
              <a:t>3. Organizacijski vidik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Identifikacija kandidata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Pred začetkom obvezno preverite identiteto (osebna izkaznica pred kamero).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Zasebnost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Oba (svetovalec in kandidat) morata biti v </a:t>
            </a:r>
            <a:r>
              <a:rPr lang="sl-SI" b="1" dirty="0"/>
              <a:t>zasebnem prostoru</a:t>
            </a:r>
            <a:r>
              <a:rPr lang="sl-SI" dirty="0"/>
              <a:t> brez motenj.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Kandidatu zagotovite, da je svetovanje </a:t>
            </a:r>
            <a:r>
              <a:rPr lang="sl-SI" b="1" dirty="0"/>
              <a:t>zaupno</a:t>
            </a:r>
            <a:r>
              <a:rPr lang="sl-SI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Dokumentacija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Obrazce (npr. </a:t>
            </a:r>
            <a:r>
              <a:rPr lang="sl-SI" dirty="0" smtClean="0"/>
              <a:t>vloga za pridobitev NPK) </a:t>
            </a:r>
            <a:r>
              <a:rPr lang="sl-SI" dirty="0"/>
              <a:t>pošljete </a:t>
            </a:r>
            <a:r>
              <a:rPr lang="sl-SI" b="1" dirty="0"/>
              <a:t>vnaprej po elektronski pošti</a:t>
            </a:r>
            <a:r>
              <a:rPr lang="sl-SI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Kandidat obrazce </a:t>
            </a:r>
            <a:r>
              <a:rPr lang="sl-SI" b="1" dirty="0"/>
              <a:t>podpiše elektronsko</a:t>
            </a:r>
            <a:r>
              <a:rPr lang="sl-SI" dirty="0"/>
              <a:t> (s skeniranim podpisom) ali fizično in jih pošlje </a:t>
            </a:r>
            <a:r>
              <a:rPr lang="sl-SI" dirty="0" smtClean="0"/>
              <a:t>po pošti.</a:t>
            </a:r>
            <a:endParaRPr lang="sl-SI" dirty="0"/>
          </a:p>
          <a:p>
            <a:pPr marL="0" indent="0">
              <a:buNone/>
            </a:pPr>
            <a:endParaRPr lang="sl-SI" b="1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9930213" y="2159778"/>
            <a:ext cx="3554199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61621" y="1631534"/>
            <a:ext cx="9480442" cy="4420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/>
              <a:t>Svetovanje </a:t>
            </a:r>
            <a:r>
              <a:rPr lang="sl-SI" b="1" dirty="0"/>
              <a:t>preko </a:t>
            </a:r>
            <a:r>
              <a:rPr lang="sl-SI" b="1" dirty="0" smtClean="0"/>
              <a:t>zoom-a</a:t>
            </a:r>
          </a:p>
          <a:p>
            <a:pPr marL="0" indent="0">
              <a:buNone/>
            </a:pPr>
            <a:r>
              <a:rPr lang="sl-SI" b="1" dirty="0" smtClean="0"/>
              <a:t>4. </a:t>
            </a:r>
            <a:r>
              <a:rPr lang="sl-SI" b="1" dirty="0"/>
              <a:t>Priporočila za še boljšo izvedbo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Uporabljajte funkcije </a:t>
            </a:r>
            <a:r>
              <a:rPr lang="sl-SI" b="1" dirty="0" smtClean="0"/>
              <a:t>zoom-a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b="1" dirty="0" err="1"/>
              <a:t>Screen</a:t>
            </a:r>
            <a:r>
              <a:rPr lang="sl-SI" b="1" dirty="0"/>
              <a:t> </a:t>
            </a:r>
            <a:r>
              <a:rPr lang="sl-SI" b="1" dirty="0" err="1"/>
              <a:t>sharing</a:t>
            </a:r>
            <a:r>
              <a:rPr lang="sl-SI" dirty="0"/>
              <a:t> (deljenje zaslona) za prikaz dokumentov.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b="1" dirty="0"/>
              <a:t>Chat</a:t>
            </a:r>
            <a:r>
              <a:rPr lang="sl-SI" dirty="0"/>
              <a:t> (klepet) za zapis ključnih točk.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 smtClean="0"/>
              <a:t>Protokol </a:t>
            </a:r>
            <a:r>
              <a:rPr lang="sl-SI" b="1" dirty="0"/>
              <a:t>v primeru težav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Kandidatu vnaprej pošljite </a:t>
            </a:r>
            <a:r>
              <a:rPr lang="sl-SI" dirty="0" smtClean="0"/>
              <a:t>npr</a:t>
            </a:r>
            <a:r>
              <a:rPr lang="sl-SI" dirty="0"/>
              <a:t>. telefonsko številko za stik, če povezava odpove.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b="1" dirty="0"/>
              <a:t>Skrb za etični standard</a:t>
            </a:r>
            <a:r>
              <a:rPr lang="sl-SI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dirty="0"/>
              <a:t>Ohranite enako strokovnost kot pri osebnem svetovanju: spoštovanje, potrpežljivost, nepristranskost.</a:t>
            </a:r>
          </a:p>
          <a:p>
            <a:pPr marL="0" indent="0">
              <a:buNone/>
            </a:pPr>
            <a:endParaRPr lang="sl-SI" b="1" dirty="0" smtClean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9930213" y="2159778"/>
            <a:ext cx="3554199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080" y="1583790"/>
            <a:ext cx="3842225" cy="23946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525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9823857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2.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193074" y="2133600"/>
            <a:ext cx="6172002" cy="3777622"/>
          </a:xfrm>
        </p:spPr>
        <p:txBody>
          <a:bodyPr>
            <a:normAutofit/>
          </a:bodyPr>
          <a:lstStyle/>
          <a:p>
            <a:r>
              <a:rPr lang="sl-SI" sz="2000" dirty="0" smtClean="0"/>
              <a:t>Pregled dokazil (posebni pogoj).</a:t>
            </a:r>
          </a:p>
          <a:p>
            <a:r>
              <a:rPr lang="sl-SI" sz="2000" dirty="0" smtClean="0"/>
              <a:t>Pregled življenjepisa (CV, </a:t>
            </a:r>
            <a:r>
              <a:rPr lang="sl-SI" sz="2000" dirty="0" err="1" smtClean="0"/>
              <a:t>Europass</a:t>
            </a:r>
            <a:r>
              <a:rPr lang="sl-SI" sz="2000" dirty="0" smtClean="0"/>
              <a:t>).</a:t>
            </a:r>
          </a:p>
          <a:p>
            <a:r>
              <a:rPr lang="sl-SI" sz="2000" dirty="0" smtClean="0"/>
              <a:t>„Ustvarjanje“ osebne zbirne mape.</a:t>
            </a:r>
            <a:endParaRPr lang="sl-SI" sz="2000" dirty="0"/>
          </a:p>
          <a:p>
            <a:r>
              <a:rPr lang="sl-SI" sz="2000" dirty="0" smtClean="0"/>
              <a:t>Referenčna pisma, dokazila delodajalcev, …</a:t>
            </a:r>
          </a:p>
          <a:p>
            <a:r>
              <a:rPr lang="sl-SI" sz="2000" dirty="0" smtClean="0"/>
              <a:t>Zapisnik o svetovanju (2. srečanje).</a:t>
            </a:r>
          </a:p>
          <a:p>
            <a:r>
              <a:rPr lang="sl-SI" sz="2000" dirty="0" smtClean="0"/>
              <a:t>Mnenje o kandidatu.</a:t>
            </a:r>
          </a:p>
          <a:p>
            <a:r>
              <a:rPr lang="sl-SI" sz="2000" dirty="0" smtClean="0"/>
              <a:t>Zaključeno svetovanje – podpis kandidata.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3077" y="2133600"/>
            <a:ext cx="5023912" cy="36399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3337" y="624110"/>
            <a:ext cx="9841275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ZAPISNIK O SVETOVANJU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 smtClean="0"/>
              <a:t>NAMEN:</a:t>
            </a:r>
          </a:p>
          <a:p>
            <a:r>
              <a:rPr lang="sl-SI" sz="2000" dirty="0" smtClean="0"/>
              <a:t>predstavitev </a:t>
            </a:r>
            <a:r>
              <a:rPr lang="sl-SI" sz="2000" dirty="0"/>
              <a:t>postopka </a:t>
            </a:r>
            <a:r>
              <a:rPr lang="sl-SI" sz="2000" dirty="0" smtClean="0"/>
              <a:t>svetovanja,</a:t>
            </a:r>
            <a:endParaRPr lang="sl-SI" sz="2000" dirty="0"/>
          </a:p>
          <a:p>
            <a:r>
              <a:rPr lang="sl-SI" sz="2000" dirty="0"/>
              <a:t>oblikovanje svetovalčevega mnenja o </a:t>
            </a:r>
            <a:r>
              <a:rPr lang="sl-SI" sz="2000" dirty="0" smtClean="0"/>
              <a:t>kandidatu,</a:t>
            </a:r>
            <a:endParaRPr lang="sl-SI" sz="2000" dirty="0"/>
          </a:p>
          <a:p>
            <a:r>
              <a:rPr lang="sl-SI" sz="2000" dirty="0"/>
              <a:t>članom komisije omogoča celostno oceno </a:t>
            </a:r>
            <a:r>
              <a:rPr lang="sl-SI" sz="2000" dirty="0" smtClean="0"/>
              <a:t>kandidata</a:t>
            </a:r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 smtClean="0"/>
              <a:t>NALOGE SVETOVALCA</a:t>
            </a:r>
            <a:r>
              <a:rPr lang="sl-SI" sz="2000" dirty="0" smtClean="0"/>
              <a:t>:</a:t>
            </a:r>
            <a:endParaRPr lang="sl-SI" sz="2000" dirty="0"/>
          </a:p>
          <a:p>
            <a:r>
              <a:rPr lang="sl-SI" sz="2000" dirty="0" smtClean="0"/>
              <a:t>vodi  </a:t>
            </a:r>
            <a:r>
              <a:rPr lang="sl-SI" sz="2000" dirty="0"/>
              <a:t>zapise </a:t>
            </a:r>
            <a:r>
              <a:rPr lang="sl-SI" sz="2000" dirty="0" smtClean="0"/>
              <a:t>v postopku svetovanja,</a:t>
            </a:r>
            <a:endParaRPr lang="sl-SI" sz="2000" dirty="0"/>
          </a:p>
          <a:p>
            <a:r>
              <a:rPr lang="sl-SI" sz="2000" dirty="0" smtClean="0"/>
              <a:t>zapiše </a:t>
            </a:r>
            <a:r>
              <a:rPr lang="sl-SI" sz="2000" dirty="0"/>
              <a:t>realizacijo dogovorjenega in morebitne dodatne </a:t>
            </a:r>
            <a:r>
              <a:rPr lang="sl-SI" sz="2000" dirty="0" smtClean="0"/>
              <a:t>aktivnosti,</a:t>
            </a:r>
            <a:endParaRPr lang="sl-SI" sz="2000" dirty="0"/>
          </a:p>
          <a:p>
            <a:r>
              <a:rPr lang="sl-SI" sz="2000" dirty="0"/>
              <a:t>prouči vsebino predloženih </a:t>
            </a:r>
            <a:r>
              <a:rPr lang="sl-SI" sz="2000" dirty="0" smtClean="0"/>
              <a:t>dokazil,</a:t>
            </a:r>
            <a:endParaRPr lang="sl-SI" sz="2000" dirty="0"/>
          </a:p>
          <a:p>
            <a:r>
              <a:rPr lang="sl-SI" sz="2000" dirty="0"/>
              <a:t>oblikuje mnenje o </a:t>
            </a:r>
            <a:r>
              <a:rPr lang="sl-SI" sz="2000" dirty="0" smtClean="0"/>
              <a:t>kandidatu.</a:t>
            </a:r>
            <a:endParaRPr lang="sl-SI" sz="2000" dirty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4630" y="624110"/>
            <a:ext cx="984998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PREDSTAVITEV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1228" y="1558833"/>
            <a:ext cx="5988705" cy="5206033"/>
          </a:xfrm>
        </p:spPr>
        <p:txBody>
          <a:bodyPr>
            <a:normAutofit/>
          </a:bodyPr>
          <a:lstStyle/>
          <a:p>
            <a:r>
              <a:rPr lang="sl-SI" dirty="0" smtClean="0"/>
              <a:t>Javni zavod Cene Štupar - Center </a:t>
            </a:r>
            <a:r>
              <a:rPr lang="sl-SI" dirty="0"/>
              <a:t>za izobraževanje Ljubljana je javni zavod za izobraževanje odraslih Mestne občine Ljubljana, ustanovljen leta 1959 kot Delavska univerza Cene </a:t>
            </a:r>
            <a:r>
              <a:rPr lang="sl-SI" dirty="0" smtClean="0"/>
              <a:t>Štupar.</a:t>
            </a:r>
          </a:p>
          <a:p>
            <a:r>
              <a:rPr lang="sl-SI" dirty="0" smtClean="0"/>
              <a:t>40 </a:t>
            </a:r>
            <a:r>
              <a:rPr lang="sl-SI" dirty="0" smtClean="0"/>
              <a:t>zaposlenih.</a:t>
            </a:r>
          </a:p>
          <a:p>
            <a:r>
              <a:rPr lang="sl-SI" dirty="0" smtClean="0"/>
              <a:t>Področja delovanja: OŠ, SŠ, NPK, tečaji in usposabljanja za fizične osebe in podjetja, projekti (Temeljne kompetence - KORAK, VGC, MOL, ZIP, </a:t>
            </a:r>
            <a:r>
              <a:rPr lang="sl-SI" dirty="0" err="1" smtClean="0"/>
              <a:t>Interkulturni</a:t>
            </a:r>
            <a:r>
              <a:rPr lang="sl-SI" dirty="0" smtClean="0"/>
              <a:t> center, Finančna pismenost, </a:t>
            </a:r>
            <a:r>
              <a:rPr lang="sl-SI" dirty="0" err="1" smtClean="0"/>
              <a:t>Erasmus</a:t>
            </a:r>
            <a:r>
              <a:rPr lang="sl-SI" dirty="0" smtClean="0"/>
              <a:t> + projekti,… (trenutno aktualnih več kot 2o projektov).</a:t>
            </a:r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/>
          <a:srcRect l="1358" r="2388"/>
          <a:stretch/>
        </p:blipFill>
        <p:spPr>
          <a:xfrm>
            <a:off x="7257011" y="1296786"/>
            <a:ext cx="4970448" cy="47578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385" y="733167"/>
            <a:ext cx="1021515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Najpogostejše </a:t>
            </a:r>
            <a:r>
              <a:rPr lang="sl-SI" sz="3200" dirty="0" smtClean="0"/>
              <a:t>„napake“ </a:t>
            </a:r>
            <a:r>
              <a:rPr lang="sl-SI" sz="3200" dirty="0"/>
              <a:t>svetovalcev pri uvodnem razgovoru</a:t>
            </a:r>
            <a:endParaRPr lang="sl-SI" sz="3200" dirty="0" smtClean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r>
              <a:rPr lang="sl-SI" b="1" dirty="0"/>
              <a:t>1. Nezadostna priprava na razgovor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 smtClean="0"/>
              <a:t>Nepoznavanje </a:t>
            </a:r>
            <a:r>
              <a:rPr lang="sl-SI" dirty="0"/>
              <a:t>kompetenc in vsebine poklicnega </a:t>
            </a:r>
            <a:r>
              <a:rPr lang="sl-SI" dirty="0" smtClean="0"/>
              <a:t>standarda oz. kataloga za določen </a:t>
            </a:r>
            <a:r>
              <a:rPr lang="sl-SI" dirty="0"/>
              <a:t>NPK.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Površno poznavanje postopka preverjanja in potrjevanja </a:t>
            </a:r>
            <a:r>
              <a:rPr lang="sl-SI" dirty="0" smtClean="0"/>
              <a:t>znanja.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r>
              <a:rPr lang="sl-SI" b="1" dirty="0" smtClean="0"/>
              <a:t>2. Premalo </a:t>
            </a:r>
            <a:r>
              <a:rPr lang="sl-SI" b="1" dirty="0"/>
              <a:t>strukturirano vodenje razgovora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Pomanjkanje logične strukture (preskakovanje tem, zmedenost).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Neuporaba vnaprej pripravljenih obrazcev ali vodilnih vprašanj.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Nepopolno dokumentiranje poteka razgovora (manjkajo ključne informacije).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385" y="733167"/>
            <a:ext cx="1021515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Najpogostejše </a:t>
            </a:r>
            <a:r>
              <a:rPr lang="sl-SI" sz="3200" dirty="0" smtClean="0"/>
              <a:t>„napake“ </a:t>
            </a:r>
            <a:r>
              <a:rPr lang="sl-SI" sz="3200" dirty="0"/>
              <a:t>svetovalcev pri uvodnem razgovoru</a:t>
            </a:r>
            <a:endParaRPr lang="sl-SI" sz="3200" dirty="0" smtClean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r>
              <a:rPr lang="sl-SI" b="1" dirty="0"/>
              <a:t>3. Nezadostno preverjanje dokazil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Površno preverjanje pristnosti in ustreznosti dokazil.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Sprejemanje nepopolnih dokazil brez dodatnega preverjanja.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 err="1"/>
              <a:t>Neopozarjanje</a:t>
            </a:r>
            <a:r>
              <a:rPr lang="sl-SI" dirty="0"/>
              <a:t> kandidata na manjkajoče elemente v zbirni mapi.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r>
              <a:rPr lang="sl-SI" b="1" dirty="0"/>
              <a:t>4. Neučinkovita komunikacija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Preveč strokovni jezik brez prilagajanja kandidatu.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Prekinjanje kandidata ali vsiljevanje odgovorov.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Nezmožnost vzpostavitve zaupanja in odprte komunikacije</a:t>
            </a:r>
            <a:r>
              <a:rPr lang="sl-SI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 smtClean="0"/>
              <a:t>Postavljanje zaprtih </a:t>
            </a:r>
            <a:r>
              <a:rPr lang="sl-SI" dirty="0"/>
              <a:t>vprašanj (na katera kandidat odgovarja le z "da" ali "ne</a:t>
            </a:r>
            <a:r>
              <a:rPr lang="sl-SI" dirty="0" smtClean="0"/>
              <a:t>").</a:t>
            </a:r>
            <a:endParaRPr lang="sl-SI" dirty="0"/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385" y="733167"/>
            <a:ext cx="1021515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Najpogostejše </a:t>
            </a:r>
            <a:r>
              <a:rPr lang="sl-SI" sz="3200" dirty="0" smtClean="0"/>
              <a:t>„napake“ </a:t>
            </a:r>
            <a:r>
              <a:rPr lang="sl-SI" sz="3200" dirty="0"/>
              <a:t>svetovalcev pri uvodnem razgovoru</a:t>
            </a:r>
            <a:endParaRPr lang="sl-SI" sz="3200" dirty="0" smtClean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5309407" cy="3777622"/>
          </a:xfrm>
        </p:spPr>
        <p:txBody>
          <a:bodyPr>
            <a:normAutofit/>
          </a:bodyPr>
          <a:lstStyle/>
          <a:p>
            <a:r>
              <a:rPr lang="sl-SI" b="1" dirty="0"/>
              <a:t>5. Nepravilno ocenjevanje pripravljenosti kandidata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Prehitro zaključevanje o pripravljenosti brez zadostnih dokazil.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Pomanjkanje objektivnosti (vpliv osebnih simpatij/antipatij).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Neupoštevanje standardov NPK pri oceni pripravljenosti.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687744" cy="3777622"/>
          </a:xfrm>
        </p:spPr>
        <p:txBody>
          <a:bodyPr>
            <a:normAutofit/>
          </a:bodyPr>
          <a:lstStyle/>
          <a:p>
            <a:r>
              <a:rPr lang="sl-SI" b="1" dirty="0"/>
              <a:t>6. Nejasen dogovor o nadaljnjih korakih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 smtClean="0"/>
              <a:t>Kandidatu </a:t>
            </a:r>
            <a:r>
              <a:rPr lang="sl-SI" dirty="0"/>
              <a:t>po razgovoru ni </a:t>
            </a:r>
            <a:r>
              <a:rPr lang="sl-SI" dirty="0" smtClean="0"/>
              <a:t>jasno, </a:t>
            </a:r>
            <a:r>
              <a:rPr lang="sl-SI" dirty="0"/>
              <a:t>kaj mora še storiti (manjkajoči roki, naloge).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Manjkajo pisni dogovori o dopolnitvi zbirne mape.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Neurejeno shranjevanje zapisnikov in dokumentacije.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385" y="733167"/>
            <a:ext cx="10215154" cy="1280890"/>
          </a:xfrm>
        </p:spPr>
        <p:txBody>
          <a:bodyPr>
            <a:normAutofit/>
          </a:bodyPr>
          <a:lstStyle/>
          <a:p>
            <a:r>
              <a:rPr lang="sl-SI" sz="3200" dirty="0"/>
              <a:t>Najpogostejše </a:t>
            </a:r>
            <a:r>
              <a:rPr lang="sl-SI" sz="3200" dirty="0" smtClean="0"/>
              <a:t>„napake“ </a:t>
            </a:r>
            <a:r>
              <a:rPr lang="sl-SI" sz="3200" dirty="0"/>
              <a:t>svetovalcev pri uvodnem razgovoru</a:t>
            </a:r>
            <a:endParaRPr lang="sl-SI" sz="3200" dirty="0" smtClean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93669" y="2133600"/>
            <a:ext cx="6862434" cy="3777622"/>
          </a:xfrm>
        </p:spPr>
        <p:txBody>
          <a:bodyPr>
            <a:normAutofit lnSpcReduction="10000"/>
          </a:bodyPr>
          <a:lstStyle/>
          <a:p>
            <a:r>
              <a:rPr lang="sl-SI" sz="2400" b="1" dirty="0"/>
              <a:t>Povzetek: </a:t>
            </a:r>
            <a:endParaRPr lang="sl-SI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Dobro </a:t>
            </a:r>
            <a:r>
              <a:rPr lang="sl-SI" sz="2400" dirty="0"/>
              <a:t>poznavanje standardov </a:t>
            </a:r>
            <a:r>
              <a:rPr lang="sl-SI" sz="2400" dirty="0" smtClean="0"/>
              <a:t>NPK.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Struktura </a:t>
            </a:r>
            <a:r>
              <a:rPr lang="sl-SI" sz="2400" dirty="0"/>
              <a:t>razgovora (obrazci, kontrolni seznami</a:t>
            </a:r>
            <a:r>
              <a:rPr lang="sl-SI" sz="2400" dirty="0" smtClean="0"/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Podrobno </a:t>
            </a:r>
            <a:r>
              <a:rPr lang="sl-SI" sz="2400" dirty="0"/>
              <a:t>preverjanje dokazil</a:t>
            </a:r>
            <a:r>
              <a:rPr lang="sl-SI" sz="2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Aktivno </a:t>
            </a:r>
            <a:r>
              <a:rPr lang="sl-SI" sz="2400" dirty="0"/>
              <a:t>poslušanje in jasna komunikacija</a:t>
            </a:r>
            <a:r>
              <a:rPr lang="sl-SI" sz="2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Objektivna </a:t>
            </a:r>
            <a:r>
              <a:rPr lang="sl-SI" sz="2400" dirty="0"/>
              <a:t>ocena pripravljenosti</a:t>
            </a:r>
            <a:r>
              <a:rPr lang="sl-SI" sz="2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2400" dirty="0" smtClean="0"/>
              <a:t>Jasno </a:t>
            </a:r>
            <a:r>
              <a:rPr lang="sl-SI" sz="2400" dirty="0"/>
              <a:t>dokumentirani dogovori.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783273" y="2126222"/>
            <a:ext cx="3095218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103" y="1590004"/>
            <a:ext cx="3234544" cy="45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04110" y="624110"/>
            <a:ext cx="10166466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PEDIKER/PEDIKERKA – </a:t>
            </a:r>
            <a:r>
              <a:rPr lang="sl-SI" sz="2400" b="1" dirty="0" smtClean="0"/>
              <a:t>zapisnik o poteku svetovanja</a:t>
            </a:r>
            <a:endParaRPr lang="sl-SI" sz="2400" b="1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3" y="1172095"/>
            <a:ext cx="4354491" cy="561109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956" y="-87235"/>
            <a:ext cx="3105044" cy="759976"/>
          </a:xfrm>
          <a:prstGeom prst="rect">
            <a:avLst/>
          </a:prstGeom>
        </p:spPr>
      </p:pic>
      <p:sp>
        <p:nvSpPr>
          <p:cNvPr id="5" name="Označba mesta vsebine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611" y="1172094"/>
            <a:ext cx="3974807" cy="5611091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158836" y="4414058"/>
            <a:ext cx="806335" cy="108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4638502" y="6151418"/>
            <a:ext cx="556953" cy="257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11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10274531" cy="1280890"/>
          </a:xfrm>
        </p:spPr>
        <p:txBody>
          <a:bodyPr>
            <a:normAutofit/>
          </a:bodyPr>
          <a:lstStyle/>
          <a:p>
            <a:r>
              <a:rPr lang="sl-SI" sz="2400" dirty="0"/>
              <a:t>NPK </a:t>
            </a:r>
            <a:r>
              <a:rPr lang="sl-SI" sz="2400" dirty="0" smtClean="0"/>
              <a:t>PEDIKER/KA </a:t>
            </a:r>
            <a:r>
              <a:rPr lang="sl-SI" sz="2400" dirty="0"/>
              <a:t>– </a:t>
            </a:r>
            <a:r>
              <a:rPr lang="sl-SI" sz="2400" b="1" dirty="0" smtClean="0"/>
              <a:t>vloga za pridobitev nacionalne poklicne kvalifikacije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2157" y="1475721"/>
            <a:ext cx="3231609" cy="4908333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706" y="1490424"/>
            <a:ext cx="3399905" cy="48789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496" y="-23869"/>
            <a:ext cx="3152503" cy="77159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3" y="1447884"/>
            <a:ext cx="3681897" cy="493617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6359236" y="2975956"/>
            <a:ext cx="1064029" cy="116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465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9172" y="624110"/>
            <a:ext cx="9825440" cy="1280890"/>
          </a:xfrm>
        </p:spPr>
        <p:txBody>
          <a:bodyPr>
            <a:normAutofit/>
          </a:bodyPr>
          <a:lstStyle/>
          <a:p>
            <a:r>
              <a:rPr lang="sl-SI" sz="2400" b="1" dirty="0" smtClean="0"/>
              <a:t>NPK PEDIKER/KA (8628675011) – posebni pogoj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105989" y="1785257"/>
            <a:ext cx="6000205" cy="4519749"/>
          </a:xfrm>
        </p:spPr>
        <p:txBody>
          <a:bodyPr>
            <a:normAutofit/>
          </a:bodyPr>
          <a:lstStyle/>
          <a:p>
            <a:r>
              <a:rPr lang="sl-SI" dirty="0"/>
              <a:t>Datum objave sklepa ministra</a:t>
            </a:r>
            <a:r>
              <a:rPr lang="sl-SI" dirty="0" smtClean="0"/>
              <a:t>: 15. 6. 2020</a:t>
            </a:r>
            <a:endParaRPr lang="sl-SI" dirty="0"/>
          </a:p>
          <a:p>
            <a:r>
              <a:rPr lang="sl-SI" dirty="0" smtClean="0"/>
              <a:t>Predhodniki: Pediker/pedikerka </a:t>
            </a:r>
            <a:r>
              <a:rPr lang="sl-SI" dirty="0"/>
              <a:t>(53348741)</a:t>
            </a:r>
          </a:p>
          <a:p>
            <a:r>
              <a:rPr lang="sl-SI" dirty="0" smtClean="0"/>
              <a:t>Klasius-P16: Frizerske </a:t>
            </a:r>
            <a:r>
              <a:rPr lang="sl-SI" dirty="0"/>
              <a:t>in druge lepotilne storitve (1012)</a:t>
            </a:r>
          </a:p>
          <a:p>
            <a:r>
              <a:rPr lang="sl-SI" dirty="0" err="1" smtClean="0"/>
              <a:t>Klasius</a:t>
            </a:r>
            <a:r>
              <a:rPr lang="sl-SI" dirty="0" smtClean="0"/>
              <a:t>-SRV: Peta </a:t>
            </a:r>
            <a:r>
              <a:rPr lang="sl-SI" dirty="0"/>
              <a:t>raven: Izidi, certifikatni sistem NPK (25000)</a:t>
            </a:r>
          </a:p>
          <a:p>
            <a:r>
              <a:rPr lang="sl-SI" dirty="0" smtClean="0"/>
              <a:t>Raven </a:t>
            </a:r>
            <a:r>
              <a:rPr lang="sl-SI" dirty="0"/>
              <a:t>kvalifikacije</a:t>
            </a:r>
            <a:r>
              <a:rPr lang="sl-SI" dirty="0" smtClean="0"/>
              <a:t>: SOK </a:t>
            </a:r>
            <a:r>
              <a:rPr lang="sl-SI" dirty="0"/>
              <a:t>5, EOK 4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7001691" y="1785257"/>
            <a:ext cx="5076104" cy="4354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2.2. POSEBNI POGOJI, KI JIH MORA IZPOLNJEVATI OSEBA, KI ŽELI PRIDOBITI POKLICNO KVALIFIKACIJO</a:t>
            </a:r>
          </a:p>
          <a:p>
            <a:r>
              <a:rPr lang="sl-SI" dirty="0">
                <a:solidFill>
                  <a:srgbClr val="C00000"/>
                </a:solidFill>
              </a:rPr>
              <a:t>Znanja anatomije in fiziologije, varovanje zdravja, znanja o koži in kožnih boleznih, </a:t>
            </a:r>
            <a:r>
              <a:rPr lang="sl-SI" dirty="0"/>
              <a:t>ki so določena v verificiranih srednješolskih strokovnih (</a:t>
            </a:r>
            <a:r>
              <a:rPr lang="sl-SI" b="1" dirty="0"/>
              <a:t>najmanj SOK 5</a:t>
            </a:r>
            <a:r>
              <a:rPr lang="sl-SI" dirty="0"/>
              <a:t>) ali študijskih programih (</a:t>
            </a:r>
            <a:r>
              <a:rPr lang="sl-SI" b="1" dirty="0"/>
              <a:t>najmanj SOK 6</a:t>
            </a:r>
            <a:r>
              <a:rPr lang="sl-SI" dirty="0"/>
              <a:t>) na področju </a:t>
            </a:r>
            <a:r>
              <a:rPr lang="sl-SI" b="1" dirty="0"/>
              <a:t>zdravstva </a:t>
            </a:r>
            <a:r>
              <a:rPr lang="sl-SI" dirty="0"/>
              <a:t>ali </a:t>
            </a:r>
            <a:r>
              <a:rPr lang="sl-SI" b="1" dirty="0"/>
              <a:t>zobozdravstva</a:t>
            </a:r>
            <a:r>
              <a:rPr lang="sl-SI" dirty="0"/>
              <a:t> ali </a:t>
            </a:r>
            <a:r>
              <a:rPr lang="sl-SI" b="1" dirty="0"/>
              <a:t>kozmetike</a:t>
            </a:r>
            <a:r>
              <a:rPr lang="sl-SI" dirty="0"/>
              <a:t> ali </a:t>
            </a:r>
            <a:r>
              <a:rPr lang="sl-SI" b="1" dirty="0"/>
              <a:t>farmacije</a:t>
            </a:r>
            <a:r>
              <a:rPr lang="sl-SI" dirty="0"/>
              <a:t> in jih kandidat izkazuje z dokazili o pridobljenih znanjih in so jih izdali verificirani izvajalci prej navedenih izobraževalnih ali študijskih programov.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2422" y="624110"/>
            <a:ext cx="10374283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priprava osebne zbirne mape </a:t>
            </a:r>
            <a:br>
              <a:rPr lang="sl-SI" sz="2400" b="1" dirty="0" smtClean="0"/>
            </a:b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37854" y="1367246"/>
            <a:ext cx="8877993" cy="52579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b="1" dirty="0" smtClean="0"/>
          </a:p>
          <a:p>
            <a:pPr marL="0" indent="0">
              <a:buNone/>
            </a:pPr>
            <a:r>
              <a:rPr lang="sl-SI" b="1" dirty="0" smtClean="0"/>
              <a:t>1. Predstavitev kandidata (</a:t>
            </a:r>
            <a:r>
              <a:rPr lang="sl-SI" b="1" dirty="0" smtClean="0">
                <a:solidFill>
                  <a:srgbClr val="C00000"/>
                </a:solidFill>
              </a:rPr>
              <a:t>izobrazba zdravstvene smeri</a:t>
            </a:r>
            <a:r>
              <a:rPr lang="sl-SI" b="1" dirty="0" smtClean="0"/>
              <a:t>)</a:t>
            </a:r>
            <a:endParaRPr lang="sl-SI" b="1" dirty="0"/>
          </a:p>
          <a:p>
            <a:r>
              <a:rPr lang="sl-SI" dirty="0"/>
              <a:t>Prijava v postopek</a:t>
            </a:r>
          </a:p>
          <a:p>
            <a:r>
              <a:rPr lang="sl-SI" dirty="0" err="1"/>
              <a:t>Europass</a:t>
            </a:r>
            <a:r>
              <a:rPr lang="sl-SI" dirty="0"/>
              <a:t> – podpisan življenjepis s podrobnim opisom konkretnih delovnih izkušenj</a:t>
            </a:r>
          </a:p>
          <a:p>
            <a:pPr marL="0" indent="0">
              <a:buNone/>
            </a:pPr>
            <a:r>
              <a:rPr lang="sl-SI" b="1" dirty="0" smtClean="0"/>
              <a:t>Izobraževanja </a:t>
            </a:r>
            <a:r>
              <a:rPr lang="sl-SI" b="1" dirty="0"/>
              <a:t>in usposabljanja</a:t>
            </a:r>
            <a:r>
              <a:rPr lang="sl-SI" dirty="0"/>
              <a:t> </a:t>
            </a:r>
          </a:p>
          <a:p>
            <a:r>
              <a:rPr lang="sl-SI" dirty="0" smtClean="0"/>
              <a:t>Spričevalo o zaključku izobraževanja – srednja medicinska sestra </a:t>
            </a:r>
          </a:p>
          <a:p>
            <a:r>
              <a:rPr lang="sl-SI" dirty="0" smtClean="0"/>
              <a:t>Certifikat (praktično usposabljanje za pridobitev NPK PEDIKER/PEDIKERKA)</a:t>
            </a:r>
            <a:endParaRPr lang="sl-SI" dirty="0"/>
          </a:p>
          <a:p>
            <a:endParaRPr lang="sl-SI" dirty="0" smtClean="0"/>
          </a:p>
          <a:p>
            <a:pPr marL="0" indent="0">
              <a:buNone/>
            </a:pPr>
            <a:r>
              <a:rPr lang="sl-SI" b="1" dirty="0" smtClean="0"/>
              <a:t>2. Predstavitev </a:t>
            </a:r>
            <a:r>
              <a:rPr lang="sl-SI" b="1" dirty="0"/>
              <a:t>kandidata (</a:t>
            </a:r>
            <a:r>
              <a:rPr lang="sl-SI" b="1" dirty="0">
                <a:solidFill>
                  <a:srgbClr val="C00000"/>
                </a:solidFill>
              </a:rPr>
              <a:t>izobrazba </a:t>
            </a:r>
            <a:r>
              <a:rPr lang="sl-SI" b="1" dirty="0" smtClean="0">
                <a:solidFill>
                  <a:srgbClr val="C00000"/>
                </a:solidFill>
              </a:rPr>
              <a:t>ekonomske smeri</a:t>
            </a:r>
            <a:r>
              <a:rPr lang="sl-SI" b="1" dirty="0" smtClean="0"/>
              <a:t>)</a:t>
            </a:r>
          </a:p>
          <a:p>
            <a:pPr marL="0" indent="0">
              <a:buNone/>
            </a:pPr>
            <a:r>
              <a:rPr lang="sl-SI" b="1" dirty="0" smtClean="0"/>
              <a:t>Izobraževanja in usposabljanja</a:t>
            </a:r>
            <a:endParaRPr lang="sl-SI" dirty="0"/>
          </a:p>
          <a:p>
            <a:r>
              <a:rPr lang="sl-SI" dirty="0" smtClean="0"/>
              <a:t>Obvestilo o opravljenih izpitih v izrednem izobraževanju – program KOZMETIČNI TEHNIK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022675" y="2126222"/>
            <a:ext cx="481935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-23869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28" y="1276025"/>
            <a:ext cx="3719726" cy="523698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038" y="1288490"/>
            <a:ext cx="3757526" cy="5212053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6109855" y="1762298"/>
            <a:ext cx="315883" cy="4156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8485094" y="3449171"/>
            <a:ext cx="49081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605" y="635890"/>
            <a:ext cx="563319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06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9858691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– </a:t>
            </a:r>
            <a:r>
              <a:rPr lang="sl-SI" sz="2400" b="1" dirty="0" err="1" smtClean="0"/>
              <a:t>Europass</a:t>
            </a:r>
            <a:r>
              <a:rPr lang="sl-SI" sz="2400" b="1" dirty="0" smtClean="0"/>
              <a:t> (primer)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102" y="1754730"/>
            <a:ext cx="2955178" cy="4090665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86136" y="1768653"/>
            <a:ext cx="3070890" cy="408296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026" y="1768653"/>
            <a:ext cx="2908061" cy="40829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087" y="1754730"/>
            <a:ext cx="3026913" cy="408296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195294" y="2414494"/>
            <a:ext cx="286871" cy="59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10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4630" y="624110"/>
            <a:ext cx="984998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PREDSTAVITEV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1228" y="1558833"/>
            <a:ext cx="5988705" cy="5206033"/>
          </a:xfrm>
        </p:spPr>
        <p:txBody>
          <a:bodyPr>
            <a:normAutofit/>
          </a:bodyPr>
          <a:lstStyle/>
          <a:p>
            <a:r>
              <a:rPr lang="sl-SI" b="1" dirty="0" smtClean="0"/>
              <a:t>10 programov usposabljanja za pridobitev nacionalnih poklicnih kvalifikacij: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 smtClean="0"/>
              <a:t>pediker/</a:t>
            </a:r>
            <a:r>
              <a:rPr lang="sl-SI" sz="1400" b="1" dirty="0" err="1" smtClean="0"/>
              <a:t>ka</a:t>
            </a:r>
            <a:r>
              <a:rPr lang="sl-SI" sz="1400" b="1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maniker/</a:t>
            </a:r>
            <a:r>
              <a:rPr lang="sl-SI" sz="1400" dirty="0" err="1" smtClean="0"/>
              <a:t>ka</a:t>
            </a:r>
            <a:r>
              <a:rPr lang="sl-SI" sz="1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maser/</a:t>
            </a:r>
            <a:r>
              <a:rPr lang="sl-SI" sz="1400" dirty="0" err="1" smtClean="0"/>
              <a:t>ka</a:t>
            </a:r>
            <a:r>
              <a:rPr lang="sl-SI" sz="1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refleksoterapevt/</a:t>
            </a:r>
            <a:r>
              <a:rPr lang="sl-SI" sz="1400" dirty="0" err="1" smtClean="0"/>
              <a:t>ka</a:t>
            </a:r>
            <a:r>
              <a:rPr lang="sl-SI" sz="1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vizažist/</a:t>
            </a:r>
            <a:r>
              <a:rPr lang="sl-SI" sz="1400" dirty="0" err="1" smtClean="0"/>
              <a:t>ka</a:t>
            </a:r>
            <a:r>
              <a:rPr lang="sl-SI" sz="1400" dirty="0" smtClean="0"/>
              <a:t>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pomočnik/ca kuharja,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 smtClean="0"/>
              <a:t>socialni/a oskrbovalec/</a:t>
            </a:r>
            <a:r>
              <a:rPr lang="sl-SI" sz="1400" b="1" dirty="0" err="1" smtClean="0"/>
              <a:t>ka</a:t>
            </a:r>
            <a:r>
              <a:rPr lang="sl-SI" sz="1400" b="1" dirty="0" smtClean="0"/>
              <a:t> na domu,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b="1" dirty="0" smtClean="0"/>
              <a:t>računovodja/računovodkinja,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kulturni/a mediatorka,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Skladiščnik/ca v logistiki in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400" dirty="0" smtClean="0"/>
              <a:t>sobar/sobarica).</a:t>
            </a:r>
          </a:p>
          <a:p>
            <a:r>
              <a:rPr lang="sl-SI" dirty="0" smtClean="0"/>
              <a:t>Od leta 2006 smo podelili </a:t>
            </a:r>
            <a:r>
              <a:rPr lang="sl-SI" b="1" dirty="0" smtClean="0"/>
              <a:t>1333 certifikatov</a:t>
            </a:r>
            <a:r>
              <a:rPr lang="sl-SI" dirty="0" smtClean="0"/>
              <a:t>.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5171" y="2090930"/>
            <a:ext cx="5664805" cy="39587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86" y="2231961"/>
            <a:ext cx="1051486" cy="10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37608" y="624110"/>
            <a:ext cx="9867004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2.2. posebni pogoj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33177" y="1244617"/>
            <a:ext cx="3632662" cy="538379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921" y="1264555"/>
            <a:ext cx="4011781" cy="536385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639" y="0"/>
            <a:ext cx="3487214" cy="853514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13" y="1233567"/>
            <a:ext cx="3645281" cy="53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4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3006" y="466168"/>
            <a:ext cx="9156463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izobraževanje  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767" b="4095"/>
          <a:stretch/>
        </p:blipFill>
        <p:spPr>
          <a:xfrm rot="5400000">
            <a:off x="6277252" y="772418"/>
            <a:ext cx="5110042" cy="619298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5847"/>
            <a:ext cx="3487214" cy="8535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30" y="1319682"/>
            <a:ext cx="3815145" cy="5104248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8991600" y="5429250"/>
            <a:ext cx="219075" cy="85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22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46168" y="829644"/>
            <a:ext cx="10492034" cy="1075355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obrazci, ki jih pripravi svetovalec za komisijo (pregled zbirne mape)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46168" y="1955074"/>
            <a:ext cx="5968538" cy="49029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Evidenca prijavljenih.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Zapisnik </a:t>
            </a:r>
            <a:r>
              <a:rPr lang="sl-SI" dirty="0">
                <a:solidFill>
                  <a:schemeClr val="tx1"/>
                </a:solidFill>
              </a:rPr>
              <a:t>o </a:t>
            </a:r>
            <a:r>
              <a:rPr lang="sl-SI" dirty="0" smtClean="0">
                <a:solidFill>
                  <a:schemeClr val="tx1"/>
                </a:solidFill>
              </a:rPr>
              <a:t>svetovanju.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Zapisnik </a:t>
            </a:r>
            <a:r>
              <a:rPr lang="sl-SI" dirty="0">
                <a:solidFill>
                  <a:schemeClr val="tx1"/>
                </a:solidFill>
              </a:rPr>
              <a:t>o vrednotenju </a:t>
            </a:r>
            <a:r>
              <a:rPr lang="sl-SI" dirty="0" smtClean="0">
                <a:solidFill>
                  <a:schemeClr val="tx1"/>
                </a:solidFill>
              </a:rPr>
              <a:t>OZM.</a:t>
            </a:r>
            <a:endParaRPr lang="sl-S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Zapisnik </a:t>
            </a:r>
            <a:r>
              <a:rPr lang="sl-SI" dirty="0">
                <a:solidFill>
                  <a:schemeClr val="tx1"/>
                </a:solidFill>
              </a:rPr>
              <a:t>o poteku </a:t>
            </a:r>
            <a:r>
              <a:rPr lang="sl-SI" dirty="0" smtClean="0">
                <a:solidFill>
                  <a:schemeClr val="tx1"/>
                </a:solidFill>
              </a:rPr>
              <a:t>preverjanja in potrjevanja.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Priloga zapisniku - praktično preverjanje.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Priloga zapisniku - ustno preverjanje.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Priloga zapisniku - pisno preverjanje.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>
                <a:solidFill>
                  <a:schemeClr val="tx1"/>
                </a:solidFill>
              </a:rPr>
              <a:t>Obvestilo kandidatu o izvedbi neposrednega </a:t>
            </a:r>
            <a:r>
              <a:rPr lang="sl-SI" dirty="0" smtClean="0">
                <a:solidFill>
                  <a:schemeClr val="tx1"/>
                </a:solidFill>
              </a:rPr>
              <a:t>preverjanja.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57705" y="1261305"/>
            <a:ext cx="3381375" cy="42462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-23869"/>
            <a:ext cx="3487214" cy="85351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l="65978" t="4693" b="13926"/>
          <a:stretch/>
        </p:blipFill>
        <p:spPr>
          <a:xfrm>
            <a:off x="7211537" y="4132217"/>
            <a:ext cx="2986497" cy="25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5212" y="794506"/>
            <a:ext cx="10276115" cy="1051486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- Zapisnik o vrednotenju osebne zbirne mape (OZM) – Izpolnjevanje vstopnih pogojev (točka 2.2.)</a:t>
            </a:r>
            <a:endParaRPr lang="sl-SI" sz="24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7214277" y="955664"/>
            <a:ext cx="3913223" cy="569388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56587" y="1099299"/>
            <a:ext cx="3750473" cy="540660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37004" y="1584421"/>
            <a:ext cx="2878949" cy="5505063"/>
          </a:xfrm>
          <a:prstGeom prst="rect">
            <a:avLst/>
          </a:prstGeom>
        </p:spPr>
      </p:pic>
      <p:sp>
        <p:nvSpPr>
          <p:cNvPr id="4" name="Desna puščica 3"/>
          <p:cNvSpPr/>
          <p:nvPr/>
        </p:nvSpPr>
        <p:spPr>
          <a:xfrm rot="19202015">
            <a:off x="240743" y="5168146"/>
            <a:ext cx="1073791" cy="181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997" y="4022411"/>
            <a:ext cx="877900" cy="76206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28519" y="5258761"/>
            <a:ext cx="237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solidFill>
                  <a:srgbClr val="C00000"/>
                </a:solidFill>
              </a:rPr>
              <a:t>vnese svetovalec</a:t>
            </a:r>
            <a:endParaRPr lang="sl-SI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8503" y="757646"/>
            <a:ext cx="9876109" cy="1147354"/>
          </a:xfrm>
        </p:spPr>
        <p:txBody>
          <a:bodyPr/>
          <a:lstStyle/>
          <a:p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</a:t>
            </a:r>
            <a:r>
              <a:rPr lang="sl-SI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PEDIKER/KA - </a:t>
            </a:r>
            <a:r>
              <a:rPr lang="sl-SI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zapisnik </a:t>
            </a: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o vrednotenju dokazil v zbirni </a:t>
            </a:r>
            <a:r>
              <a:rPr lang="sl-SI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mapi  - OZM – znanja, spretnosti in kompetence (A3)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027" y="0"/>
            <a:ext cx="2730973" cy="668420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40467" y="1994226"/>
            <a:ext cx="9569284" cy="3155345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0532464" y="2192724"/>
            <a:ext cx="4313864" cy="377762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885" y="2996692"/>
            <a:ext cx="877900" cy="7620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33" y="3758758"/>
            <a:ext cx="1854722" cy="4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85027" y="-463962"/>
            <a:ext cx="5879998" cy="831613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605" y="2007731"/>
            <a:ext cx="914908" cy="79419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17" y="2801922"/>
            <a:ext cx="1709775" cy="3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71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99240" y="681119"/>
            <a:ext cx="4577542" cy="655702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557712" y="659075"/>
            <a:ext cx="104519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 smtClean="0"/>
              <a:t>– </a:t>
            </a:r>
            <a:r>
              <a:rPr lang="sl-SI" sz="2400" b="1" dirty="0"/>
              <a:t>Zapisnik o vrednotenju osebne zbirne mape (OZM</a:t>
            </a:r>
            <a:r>
              <a:rPr lang="sl-SI" sz="2400" b="1" dirty="0" smtClean="0"/>
              <a:t>)</a:t>
            </a:r>
          </a:p>
          <a:p>
            <a:r>
              <a:rPr lang="sl-SI" sz="2400" b="1" dirty="0" smtClean="0"/>
              <a:t>Priznavanje ključnih del (A3)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953151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3548" t="-505"/>
          <a:stretch/>
        </p:blipFill>
        <p:spPr>
          <a:xfrm rot="5400000">
            <a:off x="1474799" y="606662"/>
            <a:ext cx="4453237" cy="662905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01833" y="1316500"/>
            <a:ext cx="3788150" cy="4959925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615442" y="622641"/>
            <a:ext cx="10360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Zapisnik o vrednotenju osebne zbirne mape (OZM)</a:t>
            </a:r>
          </a:p>
          <a:p>
            <a:r>
              <a:rPr lang="sl-SI" sz="2400" b="1" dirty="0" smtClean="0"/>
              <a:t>Odločitev komisije o potrjevanju NPK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598426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62" y="1328049"/>
            <a:ext cx="3840059" cy="55200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39" y="1338349"/>
            <a:ext cx="4138940" cy="5529951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269375" y="1338349"/>
            <a:ext cx="1438101" cy="13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/>
          <p:cNvSpPr/>
          <p:nvPr/>
        </p:nvSpPr>
        <p:spPr>
          <a:xfrm>
            <a:off x="2194560" y="1471353"/>
            <a:ext cx="681644" cy="83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1084811" y="3241963"/>
            <a:ext cx="2219498" cy="149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/>
          <p:cNvSpPr/>
          <p:nvPr/>
        </p:nvSpPr>
        <p:spPr>
          <a:xfrm>
            <a:off x="3707476" y="1338349"/>
            <a:ext cx="266008" cy="133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454" y="1554480"/>
            <a:ext cx="3948546" cy="1057766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1696530" y="702399"/>
            <a:ext cx="10495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</a:t>
            </a:r>
            <a:r>
              <a:rPr lang="sl-SI" sz="2400" b="1" dirty="0" smtClean="0"/>
              <a:t>Obvestilo o izvedbi neposrednega preverjanja </a:t>
            </a:r>
            <a:endParaRPr lang="sl-SI" sz="2400" b="1" dirty="0"/>
          </a:p>
        </p:txBody>
      </p:sp>
      <p:sp>
        <p:nvSpPr>
          <p:cNvPr id="10" name="Leva puščica 9"/>
          <p:cNvSpPr/>
          <p:nvPr/>
        </p:nvSpPr>
        <p:spPr>
          <a:xfrm rot="20075368">
            <a:off x="7452170" y="2269689"/>
            <a:ext cx="909722" cy="921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 10"/>
          <p:cNvSpPr/>
          <p:nvPr/>
        </p:nvSpPr>
        <p:spPr>
          <a:xfrm>
            <a:off x="1838325" y="3733800"/>
            <a:ext cx="203835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 11"/>
          <p:cNvSpPr/>
          <p:nvPr/>
        </p:nvSpPr>
        <p:spPr>
          <a:xfrm>
            <a:off x="6905625" y="6296025"/>
            <a:ext cx="6572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/>
          <p:cNvSpPr/>
          <p:nvPr/>
        </p:nvSpPr>
        <p:spPr>
          <a:xfrm>
            <a:off x="2733675" y="1813562"/>
            <a:ext cx="1562100" cy="137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>
            <a:off x="1247775" y="1950720"/>
            <a:ext cx="523875" cy="94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4665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55" y="1562794"/>
            <a:ext cx="11094924" cy="3984644"/>
          </a:xfrm>
          <a:prstGeom prst="rect">
            <a:avLst/>
          </a:prstGeom>
        </p:spPr>
      </p:pic>
      <p:sp>
        <p:nvSpPr>
          <p:cNvPr id="4" name="Desna puščica 3"/>
          <p:cNvSpPr/>
          <p:nvPr/>
        </p:nvSpPr>
        <p:spPr>
          <a:xfrm rot="8035910">
            <a:off x="3532908" y="2034718"/>
            <a:ext cx="133003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403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9823857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PREDSTAVITEV</a:t>
            </a:r>
            <a:endParaRPr lang="sl-SI" sz="32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0754" y="1217568"/>
            <a:ext cx="3868837" cy="5493588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61662" y="1264555"/>
            <a:ext cx="3752898" cy="53124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45" y="1346662"/>
            <a:ext cx="3530086" cy="512064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447" y="1263535"/>
            <a:ext cx="3834938" cy="51206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02" y="1346662"/>
            <a:ext cx="3640974" cy="5113643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659773" y="635964"/>
            <a:ext cx="10352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</a:t>
            </a:r>
            <a:r>
              <a:rPr lang="sl-SI" sz="2400" b="1" dirty="0" smtClean="0"/>
              <a:t>Ocenjevalni obrazec (praktično preverjanje)</a:t>
            </a:r>
            <a:endParaRPr lang="sl-SI" sz="2400" b="1" dirty="0"/>
          </a:p>
        </p:txBody>
      </p:sp>
      <p:sp>
        <p:nvSpPr>
          <p:cNvPr id="6" name="Pravokotnik 5"/>
          <p:cNvSpPr/>
          <p:nvPr/>
        </p:nvSpPr>
        <p:spPr>
          <a:xfrm>
            <a:off x="9791700" y="5381625"/>
            <a:ext cx="1657350" cy="485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855" y="3504160"/>
            <a:ext cx="914479" cy="7986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970" y="3504160"/>
            <a:ext cx="1713124" cy="37798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380" y="3879707"/>
            <a:ext cx="91447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14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2" y="1280159"/>
            <a:ext cx="3702704" cy="543383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661" y="1280158"/>
            <a:ext cx="4148310" cy="5362449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700212" y="720082"/>
            <a:ext cx="9787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NPK PEDIKER/KA – Ocenjevalni obrazec </a:t>
            </a:r>
            <a:r>
              <a:rPr lang="sl-SI" sz="2400" b="1" dirty="0" smtClean="0"/>
              <a:t>(ustno preverjanje)</a:t>
            </a:r>
            <a:endParaRPr lang="sl-SI" sz="2400" b="1" dirty="0"/>
          </a:p>
        </p:txBody>
      </p:sp>
      <p:sp>
        <p:nvSpPr>
          <p:cNvPr id="5" name="Pravokotnik 4"/>
          <p:cNvSpPr/>
          <p:nvPr/>
        </p:nvSpPr>
        <p:spPr>
          <a:xfrm>
            <a:off x="7810500" y="5715000"/>
            <a:ext cx="2133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5307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551708" y="764462"/>
            <a:ext cx="10726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NPK PEDIKER/KA </a:t>
            </a:r>
            <a:r>
              <a:rPr lang="sl-SI" sz="2400" b="1" dirty="0"/>
              <a:t>– Zapisnik o </a:t>
            </a:r>
            <a:r>
              <a:rPr lang="sl-SI" sz="2400" b="1" dirty="0" smtClean="0"/>
              <a:t>poteku preverjanja poklicne kvalifikacije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901" y="1546168"/>
            <a:ext cx="3363987" cy="494442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10" y="1546168"/>
            <a:ext cx="3566988" cy="498044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7096125" y="5638800"/>
            <a:ext cx="1743075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6999">
            <a:off x="1094468" y="5374906"/>
            <a:ext cx="914479" cy="7986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17" y="5029945"/>
            <a:ext cx="1713124" cy="37798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60" y="4137650"/>
            <a:ext cx="1127858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0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46168" y="829644"/>
            <a:ext cx="9958444" cy="1075355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– obrazci, ki jih pripravi svetovalec po preverjanju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46167" y="1680754"/>
            <a:ext cx="5968538" cy="49029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b="1" dirty="0" smtClean="0">
                <a:solidFill>
                  <a:schemeClr val="tx1"/>
                </a:solidFill>
              </a:rPr>
              <a:t>Certifikat NPK </a:t>
            </a:r>
            <a:r>
              <a:rPr lang="sl-SI" dirty="0" smtClean="0">
                <a:solidFill>
                  <a:schemeClr val="tx1"/>
                </a:solidFill>
              </a:rPr>
              <a:t>- v kolikor je bil kandidat uspešen.</a:t>
            </a:r>
          </a:p>
          <a:p>
            <a:pPr marL="0" indent="0">
              <a:buNone/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Odločbo kandidatu, ki ni pristopil.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Odločbo o neuspešnem </a:t>
            </a:r>
            <a:r>
              <a:rPr lang="sl-SI" dirty="0">
                <a:solidFill>
                  <a:schemeClr val="tx1"/>
                </a:solidFill>
              </a:rPr>
              <a:t>kandidatu. *</a:t>
            </a:r>
            <a:endParaRPr lang="sl-SI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dirty="0" smtClean="0">
                <a:solidFill>
                  <a:schemeClr val="tx1"/>
                </a:solidFill>
              </a:rPr>
              <a:t>Odločba o neuspešnem kandidatu – izločilna </a:t>
            </a:r>
            <a:r>
              <a:rPr lang="sl-SI" dirty="0">
                <a:solidFill>
                  <a:schemeClr val="tx1"/>
                </a:solidFill>
              </a:rPr>
              <a:t>napaka. *</a:t>
            </a:r>
            <a:endParaRPr lang="sl-SI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sl-SI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dirty="0">
                <a:solidFill>
                  <a:schemeClr val="tx1"/>
                </a:solidFill>
              </a:rPr>
              <a:t>*</a:t>
            </a:r>
            <a:r>
              <a:rPr lang="sl-SI" dirty="0" smtClean="0">
                <a:solidFill>
                  <a:schemeClr val="tx1"/>
                </a:solidFill>
              </a:rPr>
              <a:t>Predsednik/ca komisije sestavi besedilo za utemeljitev odločitve in podpiše odločbo.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86" y="-23869"/>
            <a:ext cx="3487214" cy="853514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66783"/>
          <a:stretch/>
        </p:blipFill>
        <p:spPr>
          <a:xfrm>
            <a:off x="8341454" y="2139463"/>
            <a:ext cx="3850546" cy="39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76550" y="624110"/>
            <a:ext cx="9728062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PEDIKER/KA </a:t>
            </a:r>
            <a:r>
              <a:rPr lang="sl-SI" sz="2400" b="1" dirty="0" smtClean="0"/>
              <a:t>- certifikat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6549" y="1320622"/>
            <a:ext cx="3821163" cy="5388821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3653" y="2200338"/>
            <a:ext cx="5932842" cy="36293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971675" y="5514975"/>
            <a:ext cx="771525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46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1085" y="624110"/>
            <a:ext cx="10728961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Socialni/a oskrbovalec/oskrbovalka na domu </a:t>
            </a:r>
            <a:r>
              <a:rPr lang="sl-SI" sz="2400" b="1" dirty="0" smtClean="0"/>
              <a:t>– posebni pogoj</a:t>
            </a:r>
            <a:endParaRPr lang="sl-SI" sz="24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611085" y="2133599"/>
            <a:ext cx="5355771" cy="4223657"/>
          </a:xfrm>
        </p:spPr>
        <p:txBody>
          <a:bodyPr>
            <a:normAutofit fontScale="85000" lnSpcReduction="10000"/>
          </a:bodyPr>
          <a:lstStyle/>
          <a:p>
            <a:r>
              <a:rPr lang="sl-SI" dirty="0"/>
              <a:t>Naziv</a:t>
            </a:r>
            <a:r>
              <a:rPr lang="sl-SI" dirty="0" smtClean="0"/>
              <a:t>: Socialni </a:t>
            </a:r>
            <a:r>
              <a:rPr lang="sl-SI" dirty="0"/>
              <a:t>oskrbovalec / socialna oskrbovalka na domu</a:t>
            </a:r>
          </a:p>
          <a:p>
            <a:r>
              <a:rPr lang="sl-SI" dirty="0" smtClean="0"/>
              <a:t>Status: Objava </a:t>
            </a:r>
          </a:p>
          <a:p>
            <a:r>
              <a:rPr lang="sl-SI" dirty="0" smtClean="0"/>
              <a:t>Datum </a:t>
            </a:r>
            <a:r>
              <a:rPr lang="sl-SI" dirty="0"/>
              <a:t>objave sklepa ministra</a:t>
            </a:r>
            <a:r>
              <a:rPr lang="sl-SI" dirty="0" smtClean="0"/>
              <a:t>: </a:t>
            </a:r>
            <a:r>
              <a:rPr lang="sl-SI" dirty="0"/>
              <a:t>13</a:t>
            </a:r>
            <a:r>
              <a:rPr lang="sl-SI" dirty="0" smtClean="0"/>
              <a:t>. 12. 2023</a:t>
            </a:r>
            <a:endParaRPr lang="sl-SI" dirty="0"/>
          </a:p>
          <a:p>
            <a:r>
              <a:rPr lang="sl-SI" dirty="0" smtClean="0"/>
              <a:t>Predhodniki: S</a:t>
            </a:r>
            <a:r>
              <a:rPr lang="pl-PL" dirty="0" smtClean="0"/>
              <a:t>ocialni </a:t>
            </a:r>
            <a:r>
              <a:rPr lang="pl-PL" dirty="0"/>
              <a:t>oskrbovalec/socialna oskrbovalka na domu (3350335011)</a:t>
            </a:r>
            <a:endParaRPr lang="sl-SI" dirty="0" smtClean="0"/>
          </a:p>
          <a:p>
            <a:r>
              <a:rPr lang="sl-SI" dirty="0"/>
              <a:t>Klasius-P16: </a:t>
            </a:r>
            <a:r>
              <a:rPr lang="sl-SI" dirty="0" smtClean="0"/>
              <a:t>Varstvo </a:t>
            </a:r>
            <a:r>
              <a:rPr lang="sl-SI" dirty="0"/>
              <a:t>starih in oviranih (invalidnih) ljudi (0921)</a:t>
            </a:r>
          </a:p>
          <a:p>
            <a:r>
              <a:rPr lang="sl-SI" dirty="0" err="1"/>
              <a:t>Klasius</a:t>
            </a:r>
            <a:r>
              <a:rPr lang="sl-SI" dirty="0"/>
              <a:t>-SRV</a:t>
            </a:r>
            <a:r>
              <a:rPr lang="sl-SI" dirty="0" smtClean="0"/>
              <a:t>: </a:t>
            </a:r>
            <a:r>
              <a:rPr lang="it-IT" dirty="0" err="1"/>
              <a:t>Četrta</a:t>
            </a:r>
            <a:r>
              <a:rPr lang="it-IT" dirty="0"/>
              <a:t> </a:t>
            </a:r>
            <a:r>
              <a:rPr lang="it-IT" dirty="0" err="1"/>
              <a:t>raven</a:t>
            </a:r>
            <a:r>
              <a:rPr lang="it-IT" dirty="0"/>
              <a:t>: </a:t>
            </a:r>
            <a:r>
              <a:rPr lang="it-IT" dirty="0" err="1"/>
              <a:t>Izidi</a:t>
            </a:r>
            <a:r>
              <a:rPr lang="it-IT" dirty="0"/>
              <a:t>, </a:t>
            </a:r>
            <a:r>
              <a:rPr lang="it-IT" dirty="0" err="1"/>
              <a:t>certifikatni</a:t>
            </a:r>
            <a:r>
              <a:rPr lang="it-IT" dirty="0"/>
              <a:t> </a:t>
            </a:r>
            <a:r>
              <a:rPr lang="it-IT" dirty="0" err="1"/>
              <a:t>sistem</a:t>
            </a:r>
            <a:r>
              <a:rPr lang="it-IT" dirty="0"/>
              <a:t> NPK (24000)</a:t>
            </a:r>
            <a:endParaRPr lang="sl-SI" dirty="0"/>
          </a:p>
          <a:p>
            <a:r>
              <a:rPr lang="sl-SI" dirty="0"/>
              <a:t>Raven kvalifikacije: SOK 4, EOK 4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818811" y="2126222"/>
            <a:ext cx="5146766" cy="423103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l-SI" b="1" dirty="0"/>
              <a:t>2. 2. POSEBNI POGOJI KI JIH MORA IZPOLNJEVATI OSEBA, KI ŽELI PRIDOBITI NPK  </a:t>
            </a:r>
          </a:p>
          <a:p>
            <a:r>
              <a:rPr lang="sl-SI" b="1" dirty="0"/>
              <a:t>i</a:t>
            </a:r>
            <a:r>
              <a:rPr lang="sl-SI" b="1" dirty="0" smtClean="0"/>
              <a:t>zobrazba </a:t>
            </a:r>
            <a:r>
              <a:rPr lang="sl-SI" b="1" dirty="0"/>
              <a:t>najmanj na ravni SOK 2 in najmanj 5 let izkušenj na področju dela z ljudmi ali najmanj eno leto izkušenj na področju socialne oskrbe starejših ljudi, invalidnih in drugih oseb s posebnimi potrebami, </a:t>
            </a:r>
            <a:r>
              <a:rPr lang="sl-SI" dirty="0"/>
              <a:t>kar kandidat dokazuje z verodostojnimi listinami, iz katerih sta razvidna čas in vsebina opravljenega dela (na primer: referenčna pisma, poročila o opravljenem delu s podpisom odgovorne osebe, pogodbe, dokazilo o študentskem delu, izjave ipd.) in</a:t>
            </a:r>
          </a:p>
          <a:p>
            <a:r>
              <a:rPr lang="sl-SI" b="1" dirty="0" smtClean="0"/>
              <a:t>opravljen </a:t>
            </a:r>
            <a:r>
              <a:rPr lang="sl-SI" b="1" dirty="0"/>
              <a:t>verificiran program usposabljanja v socialnem varstvu s področja socialne oskrbe </a:t>
            </a:r>
            <a:r>
              <a:rPr lang="sl-SI" dirty="0"/>
              <a:t>(Pravilnik o standardih in normativih socialnovarstvenih storitev, Uradni list RS, št. 45/10, 28/11, 104/11, 111/13, 102/15, 76/17, 54/19, 81/19, 203/21, 54/22 in 159/22).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278" y="-23869"/>
            <a:ext cx="3050721" cy="7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69" y="624110"/>
            <a:ext cx="10424159" cy="1280890"/>
          </a:xfrm>
        </p:spPr>
        <p:txBody>
          <a:bodyPr>
            <a:normAutofit/>
          </a:bodyPr>
          <a:lstStyle/>
          <a:p>
            <a:r>
              <a:rPr lang="pl-PL" sz="2400" dirty="0"/>
              <a:t>NPK Socialni/a oskrbovalec/oskrbovalka na domu</a:t>
            </a:r>
            <a:endParaRPr lang="sl-SI" sz="24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306284" y="1419497"/>
            <a:ext cx="9814561" cy="5294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Predstavitev kandidata</a:t>
            </a:r>
          </a:p>
          <a:p>
            <a:r>
              <a:rPr lang="sl-SI" dirty="0"/>
              <a:t>Prijava v postopek</a:t>
            </a:r>
          </a:p>
          <a:p>
            <a:r>
              <a:rPr lang="sl-SI" dirty="0" err="1"/>
              <a:t>Europass</a:t>
            </a:r>
            <a:r>
              <a:rPr lang="sl-SI" dirty="0"/>
              <a:t> – podpisan življenjepis s podrobnim opisom konkretnih delovnih izkušenj</a:t>
            </a:r>
          </a:p>
          <a:p>
            <a:r>
              <a:rPr lang="sl-SI" dirty="0"/>
              <a:t>Rokopis življenjepisa </a:t>
            </a:r>
            <a:r>
              <a:rPr lang="sl-SI" b="1" dirty="0" smtClean="0">
                <a:solidFill>
                  <a:schemeClr val="tx1"/>
                </a:solidFill>
              </a:rPr>
              <a:t>(posebnost)/ni obvezno!</a:t>
            </a:r>
            <a:endParaRPr lang="sl-SI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b="1" dirty="0"/>
              <a:t>Izobraževanja in usposabljanja </a:t>
            </a:r>
          </a:p>
          <a:p>
            <a:r>
              <a:rPr lang="sl-SI" dirty="0" smtClean="0"/>
              <a:t>Spričevalo o zaključnem izpitu s pohvalo</a:t>
            </a:r>
          </a:p>
          <a:p>
            <a:r>
              <a:rPr lang="sl-SI" dirty="0" smtClean="0"/>
              <a:t>Potrdilo </a:t>
            </a:r>
            <a:r>
              <a:rPr lang="sl-SI" dirty="0"/>
              <a:t>o udeležbi v programu usposabljanja na področju socialnega varstva</a:t>
            </a:r>
          </a:p>
          <a:p>
            <a:r>
              <a:rPr lang="sl-SI" dirty="0"/>
              <a:t>Potrdilo o izobraževanju – </a:t>
            </a:r>
            <a:r>
              <a:rPr lang="sl-SI" dirty="0" smtClean="0"/>
              <a:t>delavnice s področja demence</a:t>
            </a:r>
            <a:endParaRPr lang="sl-SI" dirty="0"/>
          </a:p>
          <a:p>
            <a:pPr marL="0" indent="0">
              <a:buNone/>
            </a:pPr>
            <a:r>
              <a:rPr lang="sl-SI" b="1" dirty="0"/>
              <a:t>Delovne izkušnje</a:t>
            </a:r>
          </a:p>
          <a:p>
            <a:r>
              <a:rPr lang="sl-SI" dirty="0"/>
              <a:t>Pogodba o </a:t>
            </a:r>
            <a:r>
              <a:rPr lang="sl-SI" dirty="0" smtClean="0"/>
              <a:t>zaposlitvi</a:t>
            </a:r>
          </a:p>
          <a:p>
            <a:r>
              <a:rPr lang="sl-SI" dirty="0" smtClean="0"/>
              <a:t>Izpis zavarovanj v RS - ZPIZ</a:t>
            </a:r>
            <a:endParaRPr lang="sl-SI" dirty="0"/>
          </a:p>
          <a:p>
            <a:r>
              <a:rPr lang="sl-SI" dirty="0"/>
              <a:t>Referenčno pismo 1 </a:t>
            </a:r>
            <a:endParaRPr lang="sl-SI" dirty="0" smtClean="0"/>
          </a:p>
          <a:p>
            <a:r>
              <a:rPr lang="sl-SI" dirty="0" smtClean="0"/>
              <a:t>Referenčno </a:t>
            </a:r>
            <a:r>
              <a:rPr lang="sl-SI" dirty="0"/>
              <a:t>pismo 2</a:t>
            </a:r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874" y="-23869"/>
            <a:ext cx="3074126" cy="75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5" y="624110"/>
            <a:ext cx="10685416" cy="1280890"/>
          </a:xfrm>
        </p:spPr>
        <p:txBody>
          <a:bodyPr/>
          <a:lstStyle/>
          <a:p>
            <a:r>
              <a:rPr lang="sl-SI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</a:t>
            </a:r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oskrbovalec/oskrbovalka na </a:t>
            </a:r>
            <a:r>
              <a:rPr lang="sl-SI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domu - </a:t>
            </a:r>
            <a:r>
              <a:rPr lang="sl-SI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rokopis življenjepisa)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5464" y="1602378"/>
            <a:ext cx="3710936" cy="5255622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72" y="1602378"/>
            <a:ext cx="3910571" cy="52903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48" y="0"/>
            <a:ext cx="2795451" cy="684201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476500" y="3143250"/>
            <a:ext cx="1847850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1866900" y="5991225"/>
            <a:ext cx="263842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68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32710" y="624110"/>
            <a:ext cx="10659290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NPK Socialni/a oskrbovalec/oskrbovalka na domu </a:t>
            </a:r>
            <a:r>
              <a:rPr lang="sl-SI" sz="2400" b="1" dirty="0" smtClean="0"/>
              <a:t>- 2.2. posebni pogoj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90950" y="1264555"/>
            <a:ext cx="3875858" cy="5420828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47" y="1345380"/>
            <a:ext cx="3658294" cy="53393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342" y="0"/>
            <a:ext cx="2699657" cy="6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10415452" cy="1280890"/>
          </a:xfrm>
        </p:spPr>
        <p:txBody>
          <a:bodyPr/>
          <a:lstStyle/>
          <a:p>
            <a:r>
              <a:rPr lang="sl-SI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oskrbovalec/oskrbovalka na domu</a:t>
            </a:r>
            <a:r>
              <a:rPr lang="sl-SI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- 2.2. posebni pogoj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749" y="1621104"/>
            <a:ext cx="3474720" cy="5114885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90" y="1621104"/>
            <a:ext cx="3667792" cy="498771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0" y="-80861"/>
            <a:ext cx="2906130" cy="71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895302" y="723207"/>
            <a:ext cx="330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/>
              <a:t>Pa začnimo…</a:t>
            </a:r>
            <a:endParaRPr lang="sl-SI" sz="2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88" y="486934"/>
            <a:ext cx="4240430" cy="5917713"/>
          </a:xfrm>
          <a:prstGeom prst="rect">
            <a:avLst/>
          </a:prstGeom>
          <a:ln>
            <a:solidFill>
              <a:srgbClr val="E3182C"/>
            </a:solidFill>
          </a:ln>
        </p:spPr>
      </p:pic>
      <p:sp>
        <p:nvSpPr>
          <p:cNvPr id="5" name="Pravokotnik 4"/>
          <p:cNvSpPr/>
          <p:nvPr/>
        </p:nvSpPr>
        <p:spPr>
          <a:xfrm>
            <a:off x="5769033" y="3765665"/>
            <a:ext cx="2169622" cy="47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5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624110"/>
            <a:ext cx="10241280" cy="1280890"/>
          </a:xfrm>
        </p:spPr>
        <p:txBody>
          <a:bodyPr>
            <a:normAutofit/>
          </a:bodyPr>
          <a:lstStyle/>
          <a:p>
            <a:r>
              <a:rPr lang="pl-PL" sz="2400" dirty="0"/>
              <a:t>NPK Socialni/a oskrbovalec/oskrbovalka na </a:t>
            </a:r>
            <a:r>
              <a:rPr lang="pl-PL" sz="2400" dirty="0" smtClean="0"/>
              <a:t>domu </a:t>
            </a:r>
            <a:r>
              <a:rPr lang="pl-PL" sz="2400" b="1" dirty="0" smtClean="0"/>
              <a:t>- izobraževanje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0754" y="1574074"/>
            <a:ext cx="3737013" cy="5083628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018" y="-23869"/>
            <a:ext cx="2943982" cy="72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9132" y="624110"/>
            <a:ext cx="9745480" cy="1280890"/>
          </a:xfrm>
        </p:spPr>
        <p:txBody>
          <a:bodyPr/>
          <a:lstStyle/>
          <a:p>
            <a:r>
              <a:rPr lang="pl-PL" sz="2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NPK Socialni/a oskrbovalec/oskrbovalka na domu </a:t>
            </a:r>
            <a:r>
              <a:rPr lang="pl-PL" sz="24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- </a:t>
            </a:r>
            <a:r>
              <a:rPr lang="pl-PL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reference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3324" y="1352377"/>
            <a:ext cx="4284617" cy="5505623"/>
          </a:xfrm>
          <a:prstGeom prst="rect">
            <a:avLst/>
          </a:prstGeom>
        </p:spPr>
      </p:pic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78241" y="1343500"/>
            <a:ext cx="3955384" cy="550562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98" y="1324064"/>
            <a:ext cx="3875466" cy="550562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377" y="-95280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3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7360" y="624110"/>
            <a:ext cx="9767251" cy="1280890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Ostali obrazci</a:t>
            </a:r>
            <a:endParaRPr lang="sl-SI" sz="2800" b="1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84409" y="1083229"/>
            <a:ext cx="3669045" cy="5600121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6705" y="1196241"/>
            <a:ext cx="3616037" cy="56197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70" y="1196241"/>
            <a:ext cx="3693116" cy="555361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8221286" y="498454"/>
            <a:ext cx="3970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Komisiji se pošlje se seznam prijavljenih na mail, ni več potrebno podpisati izjave</a:t>
            </a:r>
            <a:r>
              <a:rPr lang="sl-SI" dirty="0"/>
              <a:t>!</a:t>
            </a:r>
          </a:p>
        </p:txBody>
      </p:sp>
      <p:sp>
        <p:nvSpPr>
          <p:cNvPr id="5" name="Pravokotnik 4"/>
          <p:cNvSpPr/>
          <p:nvPr/>
        </p:nvSpPr>
        <p:spPr>
          <a:xfrm>
            <a:off x="981075" y="4448175"/>
            <a:ext cx="2114550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30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2422" y="624110"/>
            <a:ext cx="9792189" cy="1280890"/>
          </a:xfrm>
        </p:spPr>
        <p:txBody>
          <a:bodyPr>
            <a:normAutofit/>
          </a:bodyPr>
          <a:lstStyle/>
          <a:p>
            <a:r>
              <a:rPr lang="sl-SI" sz="2400" b="1" dirty="0" smtClean="0"/>
              <a:t>Naslovnica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2422" y="1462033"/>
            <a:ext cx="3497688" cy="5106000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7795" y="1462033"/>
            <a:ext cx="3458095" cy="506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3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45920" y="624110"/>
            <a:ext cx="9858691" cy="1280890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Odločba – primer odločbe o neuspešnem kandidatu</a:t>
            </a:r>
            <a:endParaRPr lang="sl-SI" sz="28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5693" y="1493519"/>
            <a:ext cx="3749317" cy="5108079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01304" y="1493518"/>
            <a:ext cx="3957940" cy="42051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79" y="1493518"/>
            <a:ext cx="3561883" cy="51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5796" y="624110"/>
            <a:ext cx="9808815" cy="1280890"/>
          </a:xfrm>
        </p:spPr>
        <p:txBody>
          <a:bodyPr>
            <a:normAutofit/>
          </a:bodyPr>
          <a:lstStyle/>
          <a:p>
            <a:r>
              <a:rPr lang="sl-SI" sz="2800" b="1" dirty="0" smtClean="0"/>
              <a:t>Odločba – primer odločbe o kandidatu, ki ni pristopil</a:t>
            </a:r>
            <a:endParaRPr lang="sl-SI" sz="28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5796" y="1295248"/>
            <a:ext cx="3858970" cy="5234833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60" y="1295248"/>
            <a:ext cx="4435855" cy="52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24298" y="624110"/>
            <a:ext cx="9780314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POSEBNOSTI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619794" y="1567543"/>
            <a:ext cx="9596846" cy="5007428"/>
          </a:xfrm>
        </p:spPr>
        <p:txBody>
          <a:bodyPr>
            <a:normAutofit/>
          </a:bodyPr>
          <a:lstStyle/>
          <a:p>
            <a:r>
              <a:rPr lang="sl-SI" sz="2400" dirty="0"/>
              <a:t>tuja spričevala – ENIC </a:t>
            </a:r>
            <a:r>
              <a:rPr lang="sl-SI" sz="2400" dirty="0" smtClean="0"/>
              <a:t>NARIC</a:t>
            </a:r>
          </a:p>
          <a:p>
            <a:pPr marL="0" indent="0">
              <a:buNone/>
            </a:pPr>
            <a:r>
              <a:rPr lang="sl-SI" dirty="0"/>
              <a:t>(https://www.gov.si/drzavni-organi/ministrstva/ministrstvo-za-izobrazevanje-znanost-in-sport/o-ministrstvu/direktorat-za-visoko-solstvo/enic-naric-center</a:t>
            </a:r>
            <a:r>
              <a:rPr lang="sl-SI" dirty="0" smtClean="0"/>
              <a:t>/)</a:t>
            </a:r>
            <a:endParaRPr lang="sl-SI" dirty="0"/>
          </a:p>
          <a:p>
            <a:r>
              <a:rPr lang="sl-SI" sz="2400" dirty="0" smtClean="0"/>
              <a:t>poročni list, sprememba osebnega imena</a:t>
            </a:r>
            <a:endParaRPr lang="sl-SI" sz="2400" dirty="0"/>
          </a:p>
          <a:p>
            <a:r>
              <a:rPr lang="sl-SI" sz="2400" dirty="0" smtClean="0"/>
              <a:t>verodostojnost dokazil</a:t>
            </a:r>
            <a:endParaRPr lang="sl-SI" sz="2400" dirty="0"/>
          </a:p>
          <a:p>
            <a:r>
              <a:rPr lang="sl-SI" sz="2400" dirty="0"/>
              <a:t>podpisi </a:t>
            </a:r>
            <a:r>
              <a:rPr lang="sl-SI" sz="2400" dirty="0" err="1" smtClean="0"/>
              <a:t>Europass</a:t>
            </a:r>
            <a:r>
              <a:rPr lang="sl-SI" sz="2400" dirty="0" smtClean="0"/>
              <a:t>/CV</a:t>
            </a:r>
            <a:endParaRPr lang="sl-SI" sz="2400" dirty="0"/>
          </a:p>
          <a:p>
            <a:r>
              <a:rPr lang="sl-SI" sz="2400" dirty="0" smtClean="0"/>
              <a:t>državljanstvo – EMŠO</a:t>
            </a:r>
          </a:p>
          <a:p>
            <a:r>
              <a:rPr lang="sl-SI" sz="2400" dirty="0" smtClean="0"/>
              <a:t>tujec – prevajalec, overjena spričevala-priporočeno</a:t>
            </a:r>
            <a:endParaRPr lang="sl-SI" sz="2400" dirty="0"/>
          </a:p>
          <a:p>
            <a:r>
              <a:rPr lang="sl-SI" sz="2400" dirty="0"/>
              <a:t>izpolnjevanje obrazcev za </a:t>
            </a:r>
            <a:r>
              <a:rPr lang="sl-SI" sz="2400" dirty="0" smtClean="0"/>
              <a:t>komisijo</a:t>
            </a:r>
          </a:p>
          <a:p>
            <a:r>
              <a:rPr lang="sl-SI" sz="2400" dirty="0" smtClean="0"/>
              <a:t>priporočena literatura</a:t>
            </a:r>
            <a:endParaRPr lang="sl-SI" sz="2400" dirty="0"/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145" y="16742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2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62546" y="624110"/>
            <a:ext cx="9842066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POSEBNOSTI – </a:t>
            </a:r>
            <a:r>
              <a:rPr lang="sl-SI" sz="2400" b="1" dirty="0" smtClean="0"/>
              <a:t>ENIC-NARIC center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61557" y="1530009"/>
            <a:ext cx="3491344" cy="5237017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4545" y="2055306"/>
            <a:ext cx="5195253" cy="431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569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519" y="1540551"/>
            <a:ext cx="3404003" cy="516782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7484" y="624110"/>
            <a:ext cx="9817127" cy="1280890"/>
          </a:xfrm>
        </p:spPr>
        <p:txBody>
          <a:bodyPr/>
          <a:lstStyle/>
          <a:p>
            <a:r>
              <a:rPr lang="sl-SI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POSEBNOSTI - </a:t>
            </a:r>
            <a:r>
              <a:rPr lang="sl-SI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poročni list</a:t>
            </a:r>
            <a:endParaRPr lang="sl-SI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79301" y="1540551"/>
            <a:ext cx="3524595" cy="5167820"/>
          </a:xfrm>
          <a:prstGeom prst="rect">
            <a:avLst/>
          </a:prstGeom>
        </p:spPr>
      </p:pic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732791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70612" y="624110"/>
            <a:ext cx="9734000" cy="1280890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POSEBNOSTI – </a:t>
            </a:r>
            <a:r>
              <a:rPr lang="sl-SI" sz="2400" b="1" dirty="0" smtClean="0"/>
              <a:t>EMŠO (kreiranje za tujce) - CEUVIZ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2669" y="1447913"/>
            <a:ext cx="3699164" cy="5320147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569" t="3630"/>
          <a:stretch/>
        </p:blipFill>
        <p:spPr>
          <a:xfrm>
            <a:off x="5789309" y="1845426"/>
            <a:ext cx="5873246" cy="45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25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76251" y="624110"/>
            <a:ext cx="10493829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SMERNICE ZA SVETOVALCA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76251" y="2133600"/>
            <a:ext cx="7463246" cy="4119154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Pravne  podlage.</a:t>
            </a:r>
          </a:p>
          <a:p>
            <a:r>
              <a:rPr lang="sl-SI" sz="2400" dirty="0" smtClean="0"/>
              <a:t>Etične </a:t>
            </a:r>
            <a:r>
              <a:rPr lang="sl-SI" sz="2400" dirty="0"/>
              <a:t>smernice </a:t>
            </a:r>
            <a:r>
              <a:rPr lang="sl-SI" sz="2400" dirty="0" smtClean="0"/>
              <a:t>svetovanja.</a:t>
            </a:r>
            <a:endParaRPr lang="sl-SI" sz="2400" dirty="0"/>
          </a:p>
          <a:p>
            <a:r>
              <a:rPr lang="sl-SI" sz="2400" dirty="0"/>
              <a:t>Načela in pravila svetovalnega </a:t>
            </a:r>
            <a:r>
              <a:rPr lang="sl-SI" sz="2400" dirty="0" smtClean="0"/>
              <a:t>dela.</a:t>
            </a:r>
            <a:endParaRPr lang="sl-SI" sz="2400" dirty="0"/>
          </a:p>
          <a:p>
            <a:r>
              <a:rPr lang="sl-SI" sz="2400" dirty="0"/>
              <a:t>Katalogi standardov strokovnih </a:t>
            </a:r>
            <a:r>
              <a:rPr lang="sl-SI" sz="2400" dirty="0" smtClean="0"/>
              <a:t>znanj in spretnosti.</a:t>
            </a:r>
            <a:endParaRPr lang="sl-SI" sz="2400" dirty="0"/>
          </a:p>
          <a:p>
            <a:r>
              <a:rPr lang="sl-SI" sz="2400" dirty="0"/>
              <a:t>Osebna zbirna </a:t>
            </a:r>
            <a:r>
              <a:rPr lang="sl-SI" sz="2400" dirty="0" smtClean="0"/>
              <a:t>mapa.</a:t>
            </a:r>
            <a:endParaRPr lang="sl-SI" sz="2400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98377" y="2133600"/>
            <a:ext cx="4554584" cy="30373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786" y="0"/>
            <a:ext cx="348721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98172" y="624110"/>
            <a:ext cx="9806440" cy="128089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Za konec…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24001" y="2133600"/>
            <a:ext cx="10075816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“</a:t>
            </a:r>
            <a:r>
              <a:rPr lang="it-IT" sz="3600" b="1" dirty="0" err="1"/>
              <a:t>Dva</a:t>
            </a:r>
            <a:r>
              <a:rPr lang="it-IT" sz="3600" b="1" dirty="0"/>
              <a:t> monologa ne </a:t>
            </a:r>
            <a:r>
              <a:rPr lang="it-IT" sz="3600" b="1" dirty="0" err="1"/>
              <a:t>bosta</a:t>
            </a:r>
            <a:r>
              <a:rPr lang="it-IT" sz="3600" b="1" dirty="0"/>
              <a:t> </a:t>
            </a:r>
            <a:r>
              <a:rPr lang="it-IT" sz="3600" b="1" dirty="0" err="1"/>
              <a:t>naredila</a:t>
            </a:r>
            <a:r>
              <a:rPr lang="it-IT" sz="3600" b="1" dirty="0"/>
              <a:t> dialoga.« </a:t>
            </a:r>
            <a:endParaRPr lang="sl-SI" sz="3600" b="1" dirty="0" smtClean="0"/>
          </a:p>
          <a:p>
            <a:pPr marL="0" indent="0">
              <a:buNone/>
            </a:pPr>
            <a:r>
              <a:rPr lang="sl-SI" sz="3600" dirty="0" smtClean="0"/>
              <a:t>							                                 </a:t>
            </a:r>
            <a:r>
              <a:rPr lang="it-IT" sz="3600" dirty="0" smtClean="0"/>
              <a:t>Jeff </a:t>
            </a:r>
            <a:r>
              <a:rPr lang="it-IT" sz="3600" dirty="0" err="1" smtClean="0"/>
              <a:t>Daly</a:t>
            </a:r>
            <a:endParaRPr lang="sl-SI" sz="3600" dirty="0" smtClean="0"/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r>
              <a:rPr lang="sl-SI" sz="3200" dirty="0" smtClean="0"/>
              <a:t>                   Hvala za vašo pozornost</a:t>
            </a:r>
          </a:p>
          <a:p>
            <a:pPr marL="0" indent="0">
              <a:buNone/>
            </a:pPr>
            <a:r>
              <a:rPr lang="sl-SI" sz="3200" dirty="0" smtClean="0"/>
              <a:t>     E-pošta: renata.bacvic@cene-stupar.si</a:t>
            </a:r>
          </a:p>
          <a:p>
            <a:pPr marL="0" indent="0">
              <a:buNone/>
            </a:pPr>
            <a:endParaRPr lang="it-IT" sz="3200" dirty="0"/>
          </a:p>
          <a:p>
            <a:endParaRPr lang="it-IT" sz="3200" dirty="0"/>
          </a:p>
          <a:p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0189029" y="2126222"/>
            <a:ext cx="1315582" cy="3777622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377" y="43193"/>
            <a:ext cx="294462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244687" y="1806429"/>
            <a:ext cx="5198057" cy="4267200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A53010"/>
              </a:buClr>
            </a:pPr>
            <a:r>
              <a:rPr lang="sl-SI" sz="2200" b="1" dirty="0">
                <a:solidFill>
                  <a:srgbClr val="C00000"/>
                </a:solidFill>
              </a:rPr>
              <a:t>Etične smernice </a:t>
            </a:r>
            <a:r>
              <a:rPr lang="sl-SI" sz="2200" b="1" dirty="0" smtClean="0">
                <a:solidFill>
                  <a:srgbClr val="C00000"/>
                </a:solidFill>
              </a:rPr>
              <a:t>svetovanja</a:t>
            </a:r>
          </a:p>
          <a:p>
            <a:pPr marL="0" indent="0">
              <a:buNone/>
            </a:pPr>
            <a:r>
              <a:rPr lang="sl-SI" sz="2200" b="1" dirty="0"/>
              <a:t>1. Zaupnost in varstvo podatkov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200" b="1" dirty="0"/>
              <a:t>Varovanje osebnih podatkov</a:t>
            </a:r>
            <a:r>
              <a:rPr lang="sl-SI" sz="2200" dirty="0"/>
              <a:t>: Vsi podatki, ki jih kandidat razkrije (dokazila, osebne informacije), so </a:t>
            </a:r>
            <a:r>
              <a:rPr lang="sl-SI" sz="2200" b="1" dirty="0"/>
              <a:t>zaupni</a:t>
            </a:r>
            <a:r>
              <a:rPr lang="sl-SI" sz="2200" dirty="0"/>
              <a:t> in se hranijo skladno z </a:t>
            </a:r>
            <a:r>
              <a:rPr lang="sl-SI" sz="2200" b="1" dirty="0" smtClean="0"/>
              <a:t>GDPR</a:t>
            </a:r>
            <a:r>
              <a:rPr lang="sl-SI" sz="2200" dirty="0" smtClean="0"/>
              <a:t> (</a:t>
            </a:r>
            <a:r>
              <a:rPr lang="pt-BR" sz="2200" dirty="0">
                <a:solidFill>
                  <a:srgbClr val="767676"/>
                </a:solidFill>
                <a:latin typeface="Arial" panose="020B0604020202020204" pitchFamily="34" charset="0"/>
              </a:rPr>
              <a:t>General Data Protection Regulation oz. </a:t>
            </a:r>
            <a:r>
              <a:rPr lang="pt-BR" sz="2200" dirty="0" smtClean="0">
                <a:solidFill>
                  <a:srgbClr val="767676"/>
                </a:solidFill>
                <a:latin typeface="Arial" panose="020B0604020202020204" pitchFamily="34" charset="0"/>
              </a:rPr>
              <a:t>Splošn</a:t>
            </a:r>
            <a:r>
              <a:rPr lang="sl-SI" sz="2200" dirty="0" smtClean="0">
                <a:solidFill>
                  <a:srgbClr val="767676"/>
                </a:solidFill>
                <a:latin typeface="Arial" panose="020B0604020202020204" pitchFamily="34" charset="0"/>
              </a:rPr>
              <a:t>a</a:t>
            </a:r>
            <a:r>
              <a:rPr lang="pt-BR" sz="2200" dirty="0" smtClean="0">
                <a:solidFill>
                  <a:srgbClr val="767676"/>
                </a:solidFill>
                <a:latin typeface="Arial" panose="020B0604020202020204" pitchFamily="34" charset="0"/>
              </a:rPr>
              <a:t> uredb</a:t>
            </a:r>
            <a:r>
              <a:rPr lang="sl-SI" sz="2200" dirty="0" smtClean="0">
                <a:solidFill>
                  <a:srgbClr val="767676"/>
                </a:solidFill>
                <a:latin typeface="Arial" panose="020B0604020202020204" pitchFamily="34" charset="0"/>
              </a:rPr>
              <a:t>a</a:t>
            </a:r>
            <a:r>
              <a:rPr lang="pt-BR" sz="2200" dirty="0" smtClean="0">
                <a:solidFill>
                  <a:srgbClr val="767676"/>
                </a:solidFill>
                <a:latin typeface="Arial" panose="020B0604020202020204" pitchFamily="34" charset="0"/>
              </a:rPr>
              <a:t> </a:t>
            </a:r>
            <a:r>
              <a:rPr lang="pt-BR" sz="2200" dirty="0">
                <a:solidFill>
                  <a:srgbClr val="767676"/>
                </a:solidFill>
                <a:latin typeface="Arial" panose="020B0604020202020204" pitchFamily="34" charset="0"/>
              </a:rPr>
              <a:t>EU o varstvu </a:t>
            </a:r>
            <a:r>
              <a:rPr lang="pt-BR" sz="2200" dirty="0" smtClean="0">
                <a:solidFill>
                  <a:srgbClr val="767676"/>
                </a:solidFill>
                <a:latin typeface="Arial" panose="020B0604020202020204" pitchFamily="34" charset="0"/>
              </a:rPr>
              <a:t>podatkov</a:t>
            </a:r>
            <a:r>
              <a:rPr lang="sl-SI" sz="2200" dirty="0" smtClean="0">
                <a:solidFill>
                  <a:srgbClr val="767676"/>
                </a:solidFill>
                <a:latin typeface="Arial" panose="020B0604020202020204" pitchFamily="34" charset="0"/>
              </a:rPr>
              <a:t>)</a:t>
            </a:r>
            <a:r>
              <a:rPr lang="pt-BR" sz="2200" dirty="0">
                <a:solidFill>
                  <a:srgbClr val="474747"/>
                </a:solidFill>
                <a:latin typeface="Arial" panose="020B0604020202020204" pitchFamily="34" charset="0"/>
              </a:rPr>
              <a:t> </a:t>
            </a:r>
            <a:r>
              <a:rPr lang="sl-SI" sz="2200" dirty="0" smtClean="0"/>
              <a:t> in </a:t>
            </a:r>
            <a:r>
              <a:rPr lang="sl-SI" sz="2200" b="1" dirty="0" smtClean="0"/>
              <a:t>ZVOP-2 </a:t>
            </a:r>
            <a:r>
              <a:rPr lang="sl-SI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pl-PL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Republika"/>
              </a:rPr>
              <a:t>Zakon o varstvu osebnih </a:t>
            </a:r>
            <a:r>
              <a:rPr lang="pl-PL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epublika"/>
              </a:rPr>
              <a:t>podatkov)</a:t>
            </a:r>
            <a:r>
              <a:rPr lang="sl-SI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sl-SI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l-SI" sz="2200" b="1" dirty="0" smtClean="0"/>
              <a:t>Dostop </a:t>
            </a:r>
            <a:r>
              <a:rPr lang="sl-SI" sz="2200" b="1" dirty="0"/>
              <a:t>do podatkov</a:t>
            </a:r>
            <a:r>
              <a:rPr lang="sl-SI" sz="2200" dirty="0"/>
              <a:t>: Le pooblaščene osebe (svetovalec, komisija) smejo dostopati do dokumentacije.</a:t>
            </a:r>
          </a:p>
          <a:p>
            <a:pPr marL="0" lvl="0" indent="0">
              <a:buClr>
                <a:srgbClr val="A53010"/>
              </a:buClr>
              <a:buNone/>
            </a:pPr>
            <a:endParaRPr lang="sl-SI" sz="2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985369" y="2199012"/>
            <a:ext cx="4877387" cy="377762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 smtClean="0"/>
              <a:t>2. Neodvisnost </a:t>
            </a:r>
            <a:r>
              <a:rPr lang="sl-SI" sz="2000" b="1" dirty="0"/>
              <a:t>in nepristranskost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Objektivnost</a:t>
            </a:r>
            <a:r>
              <a:rPr lang="sl-SI" sz="2000" dirty="0"/>
              <a:t>: Svetovalec ne sme biti v osebnem odnosu (sorodstvenem, prijateljskem, poslovnem) s kandidatom.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Izogibanje konfliktu interesov</a:t>
            </a:r>
            <a:r>
              <a:rPr lang="sl-SI" sz="2000" dirty="0"/>
              <a:t>: Če konflikt obstaja, je dolžan svetovalec o njem </a:t>
            </a:r>
            <a:r>
              <a:rPr lang="sl-SI" sz="2000" b="1" dirty="0"/>
              <a:t>pisno obvestiti</a:t>
            </a:r>
            <a:r>
              <a:rPr lang="sl-SI" sz="2000" dirty="0"/>
              <a:t> izvajalca NPK postopka.</a:t>
            </a:r>
          </a:p>
          <a:p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670" y="624110"/>
            <a:ext cx="9910942" cy="128089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1. srečanje SVETOVALEC/KANDIDAT</a:t>
            </a:r>
            <a:endParaRPr lang="sl-SI" sz="32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311800" y="1781262"/>
            <a:ext cx="5094514" cy="3777622"/>
          </a:xfrm>
        </p:spPr>
        <p:txBody>
          <a:bodyPr>
            <a:normAutofit/>
          </a:bodyPr>
          <a:lstStyle/>
          <a:p>
            <a:pPr lvl="0">
              <a:buClr>
                <a:srgbClr val="A53010"/>
              </a:buClr>
            </a:pPr>
            <a:r>
              <a:rPr lang="sl-SI" sz="2000" b="1" dirty="0">
                <a:solidFill>
                  <a:srgbClr val="C00000"/>
                </a:solidFill>
              </a:rPr>
              <a:t>Etične smernice </a:t>
            </a:r>
            <a:r>
              <a:rPr lang="sl-SI" sz="2000" b="1" dirty="0" smtClean="0">
                <a:solidFill>
                  <a:srgbClr val="C00000"/>
                </a:solidFill>
              </a:rPr>
              <a:t>svetovanja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b="1" dirty="0" smtClean="0"/>
              <a:t>3. </a:t>
            </a:r>
            <a:r>
              <a:rPr lang="sl-SI" sz="2000" b="1" dirty="0"/>
              <a:t>Spoštovanje dostojanstva kandidata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Spoštljiv odnos</a:t>
            </a:r>
            <a:r>
              <a:rPr lang="sl-SI" sz="2000" dirty="0"/>
              <a:t>: Svetovalec kandidata nikoli ne ponižuje, kritizira osebno ali primerja z drugimi kandidati.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Spodbujanje enakosti</a:t>
            </a:r>
            <a:r>
              <a:rPr lang="sl-SI" sz="2000" dirty="0"/>
              <a:t>: Ne glede na starost, spol, etnično pripadnost, invalidnost ali socialni status.</a:t>
            </a:r>
          </a:p>
          <a:p>
            <a:pPr marL="0" indent="0">
              <a:buNone/>
            </a:pPr>
            <a:endParaRPr lang="sl-SI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sl-SI" sz="20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767662" y="2215790"/>
            <a:ext cx="4877387" cy="3777622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b="1" dirty="0" smtClean="0"/>
              <a:t>4. </a:t>
            </a:r>
            <a:r>
              <a:rPr lang="sl-SI" sz="2000" b="1" dirty="0"/>
              <a:t>Transparentnost postopkov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Jasno razlaga</a:t>
            </a:r>
            <a:r>
              <a:rPr lang="sl-SI" sz="2000" dirty="0"/>
              <a:t>: Kandidat mora biti seznanjen z: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potekom svetovanja,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kriteriji preverjanja,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dirty="0"/>
              <a:t>pričakovanji glede zbirne mape.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l-SI" sz="2000" b="1" dirty="0"/>
              <a:t>Pojasnitev pravic</a:t>
            </a:r>
            <a:r>
              <a:rPr lang="sl-SI" sz="2000" dirty="0"/>
              <a:t>: Kandidat mora vedeti, kako se lahko pritoži, če meni, da postopek ni bil korekten.</a:t>
            </a:r>
          </a:p>
          <a:p>
            <a:pPr marL="0" indent="0">
              <a:buNone/>
            </a:pP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712" y="-13850"/>
            <a:ext cx="3117287" cy="7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4544</TotalTime>
  <Words>3386</Words>
  <Application>Microsoft Office PowerPoint</Application>
  <PresentationFormat>Širokozaslonsko</PresentationFormat>
  <Paragraphs>387</Paragraphs>
  <Slides>70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70</vt:i4>
      </vt:variant>
    </vt:vector>
  </HeadingPairs>
  <TitlesOfParts>
    <vt:vector size="76" baseType="lpstr">
      <vt:lpstr>Arial</vt:lpstr>
      <vt:lpstr>Century Gothic</vt:lpstr>
      <vt:lpstr>Republika</vt:lpstr>
      <vt:lpstr>Wingdings</vt:lpstr>
      <vt:lpstr>Wingdings 3</vt:lpstr>
      <vt:lpstr>Šelest</vt:lpstr>
      <vt:lpstr>PRIMER DOBRE PRAKSE NPK pediker/pedikerka NPK socialni/a oskrbovalec/oskrbovalka na domu</vt:lpstr>
      <vt:lpstr>VSEBINA</vt:lpstr>
      <vt:lpstr>PREDSTAVITEV</vt:lpstr>
      <vt:lpstr>PREDSTAVITEV</vt:lpstr>
      <vt:lpstr>PREDSTAVITEV</vt:lpstr>
      <vt:lpstr>PowerPointova predstavitev</vt:lpstr>
      <vt:lpstr>SMERNICE ZA SVETOVALCA</vt:lpstr>
      <vt:lpstr>1. srečanje SVETOVALEC/KANDIDAT</vt:lpstr>
      <vt:lpstr>1. srečanje SVETOVALEC/KANDIDAT</vt:lpstr>
      <vt:lpstr>1. srečanje SVETOVALEC/KANDIDAT</vt:lpstr>
      <vt:lpstr>GLAVNE NALOGE SVETOVALCA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1. srečanje SVETOVALEC/KANDIDAT</vt:lpstr>
      <vt:lpstr>2. srečanje SVETOVALEC/KANDIDAT</vt:lpstr>
      <vt:lpstr>ZAPISNIK O SVETOVANJU</vt:lpstr>
      <vt:lpstr>Najpogostejše „napake“ svetovalcev pri uvodnem razgovoru</vt:lpstr>
      <vt:lpstr>Najpogostejše „napake“ svetovalcev pri uvodnem razgovoru</vt:lpstr>
      <vt:lpstr>Najpogostejše „napake“ svetovalcev pri uvodnem razgovoru</vt:lpstr>
      <vt:lpstr>Najpogostejše „napake“ svetovalcev pri uvodnem razgovoru</vt:lpstr>
      <vt:lpstr>NPK PEDIKER/PEDIKERKA – zapisnik o poteku svetovanja</vt:lpstr>
      <vt:lpstr>NPK PEDIKER/KA – vloga za pridobitev nacionalne poklicne kvalifikacije</vt:lpstr>
      <vt:lpstr>NPK PEDIKER/KA (8628675011) – posebni pogoj</vt:lpstr>
      <vt:lpstr>NPK PEDIKER/KA – priprava osebne zbirne mape  </vt:lpstr>
      <vt:lpstr>PowerPointova predstavitev</vt:lpstr>
      <vt:lpstr>NPK PEDIKER/KA – Europass (primer)</vt:lpstr>
      <vt:lpstr>NPK PEDIKER/KA – 2.2. posebni pogoj</vt:lpstr>
      <vt:lpstr>NPK PEDIKER/KA – izobraževanje  </vt:lpstr>
      <vt:lpstr>NPK PEDIKER/KA – obrazci, ki jih pripravi svetovalec za komisijo (pregled zbirne mape)</vt:lpstr>
      <vt:lpstr>NPK PEDIKER/KA - Zapisnik o vrednotenju osebne zbirne mape (OZM) – Izpolnjevanje vstopnih pogojev (točka 2.2.)</vt:lpstr>
      <vt:lpstr>NPK PEDIKER/KA - zapisnik o vrednotenju dokazil v zbirni mapi  - OZM – znanja, spretnosti in kompetence (A3)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NPK PEDIKER/KA – obrazci, ki jih pripravi svetovalec po preverjanju</vt:lpstr>
      <vt:lpstr>NPK PEDIKER/KA - certifikat</vt:lpstr>
      <vt:lpstr>NPK Socialni/a oskrbovalec/oskrbovalka na domu – posebni pogoj</vt:lpstr>
      <vt:lpstr>NPK Socialni/a oskrbovalec/oskrbovalka na domu</vt:lpstr>
      <vt:lpstr>NPK Socialni/a oskrbovalec/oskrbovalka na domu - rokopis življenjepisa)</vt:lpstr>
      <vt:lpstr>NPK Socialni/a oskrbovalec/oskrbovalka na domu - 2.2. posebni pogoj</vt:lpstr>
      <vt:lpstr>NPK Socialni/a oskrbovalec/oskrbovalka na domu - 2.2. posebni pogoj</vt:lpstr>
      <vt:lpstr>NPK Socialni/a oskrbovalec/oskrbovalka na domu - izobraževanje</vt:lpstr>
      <vt:lpstr>NPK Socialni/a oskrbovalec/oskrbovalka na domu - reference</vt:lpstr>
      <vt:lpstr>Ostali obrazci</vt:lpstr>
      <vt:lpstr>Naslovnica</vt:lpstr>
      <vt:lpstr>Odločba – primer odločbe o neuspešnem kandidatu</vt:lpstr>
      <vt:lpstr>Odločba – primer odločbe o kandidatu, ki ni pristopil</vt:lpstr>
      <vt:lpstr>POSEBNOSTI</vt:lpstr>
      <vt:lpstr>POSEBNOSTI – ENIC-NARIC center</vt:lpstr>
      <vt:lpstr>POSEBNOSTI - poročni list</vt:lpstr>
      <vt:lpstr>POSEBNOSTI – EMŠO (kreiranje za tujce) - CEUVIZ</vt:lpstr>
      <vt:lpstr>Za konec…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Primer dobre prakse NPK pediker/pedikerka NPK socialni oskrbovalec na domu</dc:title>
  <dc:creator>Renata Bačvič</dc:creator>
  <cp:lastModifiedBy>Renata Bačvič</cp:lastModifiedBy>
  <cp:revision>101</cp:revision>
  <dcterms:created xsi:type="dcterms:W3CDTF">2022-04-11T16:53:37Z</dcterms:created>
  <dcterms:modified xsi:type="dcterms:W3CDTF">2026-03-16T13:01:03Z</dcterms:modified>
</cp:coreProperties>
</file>