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0"/>
  </p:handoutMasterIdLst>
  <p:sldIdLst>
    <p:sldId id="354" r:id="rId2"/>
    <p:sldId id="308" r:id="rId3"/>
    <p:sldId id="403" r:id="rId4"/>
    <p:sldId id="432" r:id="rId5"/>
    <p:sldId id="442" r:id="rId6"/>
    <p:sldId id="434" r:id="rId7"/>
    <p:sldId id="436" r:id="rId8"/>
    <p:sldId id="444" r:id="rId9"/>
    <p:sldId id="392" r:id="rId10"/>
    <p:sldId id="357" r:id="rId11"/>
    <p:sldId id="359" r:id="rId12"/>
    <p:sldId id="409" r:id="rId13"/>
    <p:sldId id="271" r:id="rId14"/>
    <p:sldId id="364" r:id="rId15"/>
    <p:sldId id="407" r:id="rId16"/>
    <p:sldId id="395" r:id="rId17"/>
    <p:sldId id="397" r:id="rId18"/>
    <p:sldId id="399" r:id="rId19"/>
    <p:sldId id="338" r:id="rId20"/>
    <p:sldId id="270" r:id="rId21"/>
    <p:sldId id="322" r:id="rId22"/>
    <p:sldId id="323" r:id="rId23"/>
    <p:sldId id="324" r:id="rId24"/>
    <p:sldId id="297" r:id="rId25"/>
    <p:sldId id="305" r:id="rId26"/>
    <p:sldId id="440" r:id="rId27"/>
    <p:sldId id="439" r:id="rId28"/>
    <p:sldId id="438" r:id="rId29"/>
  </p:sldIdLst>
  <p:sldSz cx="9144000" cy="6858000" type="screen4x3"/>
  <p:notesSz cx="6794500" cy="9906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00529B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00529B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00529B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00529B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00529B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00529B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00529B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00529B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00529B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FFFF"/>
    <a:srgbClr val="009E47"/>
    <a:srgbClr val="00529B"/>
    <a:srgbClr val="79869A"/>
    <a:srgbClr val="F68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0" autoAdjust="0"/>
    <p:restoredTop sz="94670" autoAdjust="0"/>
  </p:normalViewPr>
  <p:slideViewPr>
    <p:cSldViewPr>
      <p:cViewPr varScale="1">
        <p:scale>
          <a:sx n="105" d="100"/>
          <a:sy n="105" d="100"/>
        </p:scale>
        <p:origin x="1728" y="96"/>
      </p:cViewPr>
      <p:guideLst>
        <p:guide orient="horz" pos="2160"/>
        <p:guide pos="2880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41283407561995"/>
          <c:y val="3.7544074050251723E-2"/>
          <c:w val="0.86871522309711291"/>
          <c:h val="0.83584867125984252"/>
        </c:manualLayout>
      </c:layout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Stolpec1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diamond"/>
            <c:size val="5"/>
          </c:marker>
          <c:dLbls>
            <c:dLbl>
              <c:idx val="0"/>
              <c:layout>
                <c:manualLayout>
                  <c:x val="-8.4406332020997371E-2"/>
                  <c:y val="3.8213384122977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A9-44C2-8F5A-9110CDA60BB6}"/>
                </c:ext>
              </c:extLst>
            </c:dLbl>
            <c:dLbl>
              <c:idx val="1"/>
              <c:layout>
                <c:manualLayout>
                  <c:x val="-5.0376563807837102E-2"/>
                  <c:y val="-0.101644407931282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sl-SI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137166110936303E-2"/>
                      <c:h val="8.26150895514533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8A6-412A-8986-E84A91C4DF09}"/>
                </c:ext>
              </c:extLst>
            </c:dLbl>
            <c:dLbl>
              <c:idx val="2"/>
              <c:layout>
                <c:manualLayout>
                  <c:x val="-5.8957218918794692E-2"/>
                  <c:y val="7.08615222090333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sl-SI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137166110936303E-2"/>
                      <c:h val="8.88034857725359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9A9-44C2-8F5A-9110CDA60BB6}"/>
                </c:ext>
              </c:extLst>
            </c:dLbl>
            <c:dLbl>
              <c:idx val="3"/>
              <c:layout>
                <c:manualLayout>
                  <c:x val="-2.8156332020997377E-2"/>
                  <c:y val="6.7912109190903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A9-44C2-8F5A-9110CDA60BB6}"/>
                </c:ext>
              </c:extLst>
            </c:dLbl>
            <c:dLbl>
              <c:idx val="4"/>
              <c:layout>
                <c:manualLayout>
                  <c:x val="-5.2396653543308616E-3"/>
                  <c:y val="1.964803104752615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A9-44C2-8F5A-9110CDA60BB6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383</c:v>
                </c:pt>
                <c:pt idx="1">
                  <c:v>568</c:v>
                </c:pt>
                <c:pt idx="2">
                  <c:v>545</c:v>
                </c:pt>
                <c:pt idx="3">
                  <c:v>522</c:v>
                </c:pt>
                <c:pt idx="4">
                  <c:v>548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A9-44C2-8F5A-9110CDA60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480832"/>
        <c:axId val="33735424"/>
      </c:lineChart>
      <c:catAx>
        <c:axId val="9548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735424"/>
        <c:crosses val="autoZero"/>
        <c:auto val="1"/>
        <c:lblAlgn val="ctr"/>
        <c:lblOffset val="100"/>
        <c:noMultiLvlLbl val="0"/>
      </c:catAx>
      <c:valAx>
        <c:axId val="33735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480832"/>
        <c:crosses val="autoZero"/>
        <c:crossBetween val="between"/>
      </c:valAx>
      <c:spPr>
        <a:ln>
          <a:solidFill>
            <a:srgbClr val="00206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sl-S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145564192975319E-2"/>
          <c:y val="3.4752954462365773E-2"/>
          <c:w val="0.48821547605821575"/>
          <c:h val="0.85341904887213116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Delež preverjanj in potrjevanj  NPK v letu 2014</c:v>
                </c:pt>
              </c:strCache>
            </c:strRef>
          </c:tx>
          <c:explosion val="26"/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3EAE-4BEF-8043-FCA04A309D4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3EAE-4BEF-8043-FCA04A309D4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3EAE-4BEF-8043-FCA04A309D4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3EAE-4BEF-8043-FCA04A309D4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9-3EAE-4BEF-8043-FCA04A309D47}"/>
              </c:ext>
            </c:extLst>
          </c:dPt>
          <c:dPt>
            <c:idx val="5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B-3EAE-4BEF-8043-FCA04A309D47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C-3EAE-4BEF-8043-FCA04A309D47}"/>
              </c:ext>
            </c:extLst>
          </c:dPt>
          <c:dLbls>
            <c:dLbl>
              <c:idx val="5"/>
              <c:layout>
                <c:manualLayout>
                  <c:x val="2.0547878714662772E-2"/>
                  <c:y val="0.2528061384262902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AE-4BEF-8043-FCA04A309D47}"/>
                </c:ext>
              </c:extLst>
            </c:dLbl>
            <c:dLbl>
              <c:idx val="6"/>
              <c:layout>
                <c:manualLayout>
                  <c:x val="8.5616161311094889E-3"/>
                  <c:y val="0.2898021586837961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EAE-4BEF-8043-FCA04A309D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List1!$A$2:$A$7</c:f>
              <c:strCache>
                <c:ptCount val="6"/>
                <c:pt idx="0">
                  <c:v>Varovanje 111</c:v>
                </c:pt>
                <c:pt idx="1">
                  <c:v>Gozdarstvo 58</c:v>
                </c:pt>
                <c:pt idx="2">
                  <c:v>Gradbeništvo 40</c:v>
                </c:pt>
                <c:pt idx="3">
                  <c:v>Posrednik za nepremičnine 26</c:v>
                </c:pt>
                <c:pt idx="4">
                  <c:v>Računovodja 27</c:v>
                </c:pt>
                <c:pt idx="5">
                  <c:v>Ostale NPK 286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111</c:v>
                </c:pt>
                <c:pt idx="1">
                  <c:v>58</c:v>
                </c:pt>
                <c:pt idx="2">
                  <c:v>40</c:v>
                </c:pt>
                <c:pt idx="3">
                  <c:v>26</c:v>
                </c:pt>
                <c:pt idx="4">
                  <c:v>27</c:v>
                </c:pt>
                <c:pt idx="5">
                  <c:v>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EAE-4BEF-8043-FCA04A309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66006244741846309"/>
          <c:y val="0.14944445155687247"/>
          <c:w val="0.32855892356046462"/>
          <c:h val="0.79715269327634397"/>
        </c:manualLayout>
      </c:layout>
      <c:overlay val="0"/>
      <c:txPr>
        <a:bodyPr/>
        <a:lstStyle/>
        <a:p>
          <a:pPr>
            <a:defRPr sz="1200"/>
          </a:pPr>
          <a:endParaRPr lang="sl-SI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12710312888892"/>
          <c:y val="4.7695374015748034E-2"/>
          <c:w val="0.89505036089238843"/>
          <c:h val="0.83932529527559041"/>
        </c:manualLayout>
      </c:layout>
      <c:lineChart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Stolpec2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dLbls>
            <c:dLbl>
              <c:idx val="0"/>
              <c:layout>
                <c:manualLayout>
                  <c:x val="1.0582550431908561E-2"/>
                  <c:y val="-1.3593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F1-48E8-9122-A62A1EC9D449}"/>
                </c:ext>
              </c:extLst>
            </c:dLbl>
            <c:dLbl>
              <c:idx val="1"/>
              <c:layout>
                <c:manualLayout>
                  <c:x val="9.2695204300466492E-4"/>
                  <c:y val="-4.21875000000000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F1-48E8-9122-A62A1EC9D449}"/>
                </c:ext>
              </c:extLst>
            </c:dLbl>
            <c:dLbl>
              <c:idx val="2"/>
              <c:layout>
                <c:manualLayout>
                  <c:x val="-5.694307760242932E-3"/>
                  <c:y val="-5.687500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F1-48E8-9122-A62A1EC9D449}"/>
                </c:ext>
              </c:extLst>
            </c:dLbl>
            <c:dLbl>
              <c:idx val="3"/>
              <c:layout>
                <c:manualLayout>
                  <c:x val="1.2189814719073782E-2"/>
                  <c:y val="-3.187500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F1-48E8-9122-A62A1EC9D449}"/>
                </c:ext>
              </c:extLst>
            </c:dLbl>
            <c:dLbl>
              <c:idx val="4"/>
              <c:layout>
                <c:manualLayout>
                  <c:x val="-1.5798936559742788E-4"/>
                  <c:y val="-0.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F1-48E8-9122-A62A1EC9D449}"/>
                </c:ext>
              </c:extLst>
            </c:dLbl>
            <c:dLbl>
              <c:idx val="5"/>
              <c:layout>
                <c:manualLayout>
                  <c:x val="-5.8958333333333335E-2"/>
                  <c:y val="-6.62500000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F1-48E8-9122-A62A1EC9D449}"/>
                </c:ext>
              </c:extLst>
            </c:dLbl>
            <c:dLbl>
              <c:idx val="6"/>
              <c:layout>
                <c:manualLayout>
                  <c:x val="-4.1145833333333333E-2"/>
                  <c:y val="-5.687500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F1-48E8-9122-A62A1EC9D449}"/>
                </c:ext>
              </c:extLst>
            </c:dLbl>
            <c:dLbl>
              <c:idx val="8"/>
              <c:layout>
                <c:manualLayout>
                  <c:x val="-9.7302165354330714E-2"/>
                  <c:y val="4.3124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F1-48E8-9122-A62A1EC9D449}"/>
                </c:ext>
              </c:extLst>
            </c:dLbl>
            <c:dLbl>
              <c:idx val="1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F1-48E8-9122-A62A1EC9D449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3096</c:v>
                </c:pt>
                <c:pt idx="1">
                  <c:v>4228</c:v>
                </c:pt>
                <c:pt idx="2">
                  <c:v>3712</c:v>
                </c:pt>
                <c:pt idx="3">
                  <c:v>3322</c:v>
                </c:pt>
                <c:pt idx="4">
                  <c:v>3163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7F1-48E8-9122-A62A1EC9D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66400"/>
        <c:axId val="33367936"/>
      </c:lineChart>
      <c:catAx>
        <c:axId val="33366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367936"/>
        <c:crosses val="autoZero"/>
        <c:auto val="1"/>
        <c:lblAlgn val="ctr"/>
        <c:lblOffset val="100"/>
        <c:noMultiLvlLbl val="0"/>
      </c:catAx>
      <c:valAx>
        <c:axId val="33367936"/>
        <c:scaling>
          <c:orientation val="minMax"/>
          <c:min val="3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366400"/>
        <c:crosses val="autoZero"/>
        <c:crossBetween val="between"/>
        <c:majorUnit val="300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sl-S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070676415491795E-2"/>
          <c:y val="6.8043121914329249E-3"/>
          <c:w val="0.48158840436871153"/>
          <c:h val="0.85334085686385719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Delež preverjanj in potrjevanj  NPK v letu 2011</c:v>
                </c:pt>
              </c:strCache>
            </c:strRef>
          </c:tx>
          <c:spPr>
            <a:solidFill>
              <a:srgbClr val="FFC000"/>
            </a:solidFill>
          </c:spPr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CBF9-4534-AC18-BC15F48D386F}"/>
              </c:ext>
            </c:extLst>
          </c:dPt>
          <c:dPt>
            <c:idx val="1"/>
            <c:bubble3D val="0"/>
            <c:spPr>
              <a:solidFill>
                <a:srgbClr val="009E47"/>
              </a:solidFill>
            </c:spPr>
            <c:extLst>
              <c:ext xmlns:c16="http://schemas.microsoft.com/office/drawing/2014/chart" uri="{C3380CC4-5D6E-409C-BE32-E72D297353CC}">
                <c16:uniqueId val="{00000002-CBF9-4534-AC18-BC15F48D386F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4-CBF9-4534-AC18-BC15F48D386F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6-CBF9-4534-AC18-BC15F48D386F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8-CBF9-4534-AC18-BC15F48D386F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A-CBF9-4534-AC18-BC15F48D386F}"/>
              </c:ext>
            </c:extLst>
          </c:dPt>
          <c:dPt>
            <c:idx val="6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C-CBF9-4534-AC18-BC15F48D386F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E-CBF9-4534-AC18-BC15F48D386F}"/>
              </c:ext>
            </c:extLst>
          </c:dPt>
          <c:dLbls>
            <c:dLbl>
              <c:idx val="6"/>
              <c:layout>
                <c:manualLayout>
                  <c:x val="0"/>
                  <c:y val="-9.9014339537322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BF9-4534-AC18-BC15F48D3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List1!$A$2:$A$8</c:f>
              <c:strCache>
                <c:ptCount val="7"/>
                <c:pt idx="0">
                  <c:v>Varovanje 792</c:v>
                </c:pt>
                <c:pt idx="1">
                  <c:v>Gradbeništvo 376</c:v>
                </c:pt>
                <c:pt idx="2">
                  <c:v>Gozdarstvo 310</c:v>
                </c:pt>
                <c:pt idx="3">
                  <c:v>Farmacija 198</c:v>
                </c:pt>
                <c:pt idx="4">
                  <c:v>Računovodja 128</c:v>
                </c:pt>
                <c:pt idx="5">
                  <c:v>Posrednik za nepremičnine 104</c:v>
                </c:pt>
                <c:pt idx="6">
                  <c:v>Ostale NPK 1453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792</c:v>
                </c:pt>
                <c:pt idx="1">
                  <c:v>376</c:v>
                </c:pt>
                <c:pt idx="2">
                  <c:v>310</c:v>
                </c:pt>
                <c:pt idx="3">
                  <c:v>198</c:v>
                </c:pt>
                <c:pt idx="4">
                  <c:v>128</c:v>
                </c:pt>
                <c:pt idx="5">
                  <c:v>104</c:v>
                </c:pt>
                <c:pt idx="6">
                  <c:v>1453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BF9-4534-AC18-BC15F48D386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Delež preverjanj in potrjevanj  NPK v letu 2012</c:v>
                </c:pt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0-CBF9-4534-AC18-BC15F48D386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1-CBF9-4534-AC18-BC15F48D386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2-CBF9-4534-AC18-BC15F48D386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3-CBF9-4534-AC18-BC15F48D386F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4-CBF9-4534-AC18-BC15F48D386F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5-CBF9-4534-AC18-BC15F48D386F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6-CBF9-4534-AC18-BC15F48D386F}"/>
              </c:ext>
            </c:extLst>
          </c:dPt>
          <c:cat>
            <c:strRef>
              <c:f>List1!$A$2:$A$8</c:f>
              <c:strCache>
                <c:ptCount val="7"/>
                <c:pt idx="0">
                  <c:v>Varovanje 792</c:v>
                </c:pt>
                <c:pt idx="1">
                  <c:v>Gradbeništvo 376</c:v>
                </c:pt>
                <c:pt idx="2">
                  <c:v>Gozdarstvo 310</c:v>
                </c:pt>
                <c:pt idx="3">
                  <c:v>Farmacija 198</c:v>
                </c:pt>
                <c:pt idx="4">
                  <c:v>Računovodja 128</c:v>
                </c:pt>
                <c:pt idx="5">
                  <c:v>Posrednik za nepremičnine 104</c:v>
                </c:pt>
                <c:pt idx="6">
                  <c:v>Ostale NPK 1453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17-CBF9-4534-AC18-BC15F48D3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6611909732801966"/>
          <c:y val="0"/>
          <c:w val="0.33475461343297458"/>
          <c:h val="1"/>
        </c:manualLayout>
      </c:layout>
      <c:overlay val="0"/>
      <c:txPr>
        <a:bodyPr/>
        <a:lstStyle/>
        <a:p>
          <a:pPr>
            <a:defRPr sz="1200" kern="1100" baseline="0"/>
          </a:pPr>
          <a:endParaRPr lang="sl-SI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17488334629484"/>
          <c:y val="0.16515246434468123"/>
          <c:w val="0.48777653177424729"/>
          <c:h val="0.74458123287123723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Uspešnost NPK varnostnik od 2013-2016</c:v>
                </c:pt>
              </c:strCache>
            </c:strRef>
          </c:tx>
          <c:explosion val="26"/>
          <c:dPt>
            <c:idx val="0"/>
            <c:bubble3D val="0"/>
            <c:explosion val="23"/>
            <c:extLst>
              <c:ext xmlns:c16="http://schemas.microsoft.com/office/drawing/2014/chart" uri="{C3380CC4-5D6E-409C-BE32-E72D297353CC}">
                <c16:uniqueId val="{00000000-5FF5-497F-8DFC-C2FDDA67246B}"/>
              </c:ext>
            </c:extLst>
          </c:dPt>
          <c:dLbls>
            <c:dLbl>
              <c:idx val="0"/>
              <c:layout>
                <c:manualLayout>
                  <c:x val="9.6716781496062998E-2"/>
                  <c:y val="-9.435556102362205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F5-497F-8DFC-C2FDDA67246B}"/>
                </c:ext>
              </c:extLst>
            </c:dLbl>
            <c:dLbl>
              <c:idx val="1"/>
              <c:layout>
                <c:manualLayout>
                  <c:x val="-4.7902952912639317E-2"/>
                  <c:y val="1.493003673338801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F5-497F-8DFC-C2FDDA67246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uspešni</c:v>
                </c:pt>
                <c:pt idx="1">
                  <c:v>neuspešni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17552</c:v>
                </c:pt>
                <c:pt idx="1">
                  <c:v>3730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F5-497F-8DFC-C2FDDA6724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l-SI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05822501203573"/>
          <c:y val="8.9433147395191454E-2"/>
          <c:w val="0.53738039523386283"/>
          <c:h val="0.82030054982072687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Uspešnost NPK varnostnik od 2013-2016</c:v>
                </c:pt>
              </c:strCache>
            </c:strRef>
          </c:tx>
          <c:explosion val="26"/>
          <c:dPt>
            <c:idx val="0"/>
            <c:bubble3D val="0"/>
            <c:explosion val="29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1-1253-40D4-B06D-FE33999A8866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253-40D4-B06D-FE33999A8866}"/>
              </c:ext>
            </c:extLst>
          </c:dPt>
          <c:dLbls>
            <c:dLbl>
              <c:idx val="0"/>
              <c:layout>
                <c:manualLayout>
                  <c:x val="4.5275785329407833E-2"/>
                  <c:y val="-4.948474870748295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53-40D4-B06D-FE33999A8866}"/>
                </c:ext>
              </c:extLst>
            </c:dLbl>
            <c:dLbl>
              <c:idx val="1"/>
              <c:layout>
                <c:manualLayout>
                  <c:x val="-4.7902952912639331E-2"/>
                  <c:y val="1.493003673338802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53-40D4-B06D-FE33999A886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potrjevanje</c:v>
                </c:pt>
                <c:pt idx="1">
                  <c:v>preverjanje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2998</c:v>
                </c:pt>
                <c:pt idx="1">
                  <c:v>14554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53-40D4-B06D-FE33999A8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sl-SI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2944485" cy="49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932" tIns="43966" rIns="87932" bIns="43966" numCol="1" anchor="t" anchorCtr="0" compatLnSpc="1">
            <a:prstTxWarp prst="textNoShape">
              <a:avLst/>
            </a:prstTxWarp>
          </a:bodyPr>
          <a:lstStyle>
            <a:lvl1pPr defTabSz="87874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496" y="3"/>
            <a:ext cx="2944485" cy="49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932" tIns="43966" rIns="87932" bIns="43966" numCol="1" anchor="t" anchorCtr="0" compatLnSpc="1">
            <a:prstTxWarp prst="textNoShape">
              <a:avLst/>
            </a:prstTxWarp>
          </a:bodyPr>
          <a:lstStyle>
            <a:lvl1pPr algn="r" defTabSz="87874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09701"/>
            <a:ext cx="2944485" cy="49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932" tIns="43966" rIns="87932" bIns="43966" numCol="1" anchor="b" anchorCtr="0" compatLnSpc="1">
            <a:prstTxWarp prst="textNoShape">
              <a:avLst/>
            </a:prstTxWarp>
          </a:bodyPr>
          <a:lstStyle>
            <a:lvl1pPr defTabSz="87874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496" y="9409701"/>
            <a:ext cx="2944485" cy="49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932" tIns="43966" rIns="87932" bIns="43966" numCol="1" anchor="b" anchorCtr="0" compatLnSpc="1">
            <a:prstTxWarp prst="textNoShape">
              <a:avLst/>
            </a:prstTxWarp>
          </a:bodyPr>
          <a:lstStyle>
            <a:lvl1pPr algn="r" defTabSz="87874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46D3313-F0CC-48D7-907C-8C9B7908D51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7770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/>
              <a:t>Kliknite, če želite urediti slog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75E91-CE7E-49A2-AD6C-8251AC06366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C9F93-4653-41F5-BF4C-19DC46BAEEE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DB7E8-926D-4910-8A25-78B489ED9E1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9843-2B26-4917-A1EF-0ABA57C2798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E197F-6743-4830-A40C-9449D6D7850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73BC-B241-419D-BFA0-7AD95508AAD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32D72-32BC-4A8E-B010-2FE187A7F5D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919A0-4B03-4BE3-AACC-35DB2679FB0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59E0-15A1-44BC-AF5D-A627339C1AD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8FF4C-5958-4FCB-90CF-229DE658B33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859B3-38C1-4180-84E5-7D2D217F1A9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C86F2-C802-4751-A0BC-5EC11F92F63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9D49DAC-33E7-43FB-B25C-C4D69CAAE37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nrpslo.org/za-izvajalce/javni-razpis-za-izvajalce?data=razpisi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pslo.org/za-kandidate/portfolijo-kandidat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pisrs.si/Pis.web/pregledPredpisa?id=PRAV12486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ivan.arnic@ric.s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nrpslo.org/za-izvajalce/javni-razpis-za-izvajalce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2319338"/>
            <a:ext cx="7848600" cy="1470025"/>
          </a:xfrm>
        </p:spPr>
        <p:txBody>
          <a:bodyPr/>
          <a:lstStyle/>
          <a:p>
            <a:pPr algn="l" eaLnBrk="1" hangingPunct="1"/>
            <a:r>
              <a:rPr lang="sl-SI" sz="2800" b="1" dirty="0">
                <a:solidFill>
                  <a:schemeClr val="accent2"/>
                </a:solidFill>
                <a:latin typeface="Arial Narrow" pitchFamily="34" charset="0"/>
              </a:rPr>
              <a:t>VLOGA DRŽAVNEGA IZPITNEGA CENTRA V SISTEMU NACIONALNIH POKLICNIH KVALIFIKACIJ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3500438"/>
            <a:ext cx="5329237" cy="2952750"/>
          </a:xfrm>
        </p:spPr>
        <p:txBody>
          <a:bodyPr/>
          <a:lstStyle/>
          <a:p>
            <a:pPr algn="r" eaLnBrk="1" hangingPunct="1"/>
            <a:r>
              <a:rPr lang="sl-SI" sz="2400" b="1" dirty="0">
                <a:solidFill>
                  <a:schemeClr val="accent2"/>
                </a:solidFill>
                <a:latin typeface="Arial Narrow" pitchFamily="34" charset="0"/>
              </a:rPr>
              <a:t>		</a:t>
            </a:r>
          </a:p>
          <a:p>
            <a:pPr algn="r" eaLnBrk="1" hangingPunct="1"/>
            <a:endParaRPr lang="sl-SI" sz="1400" b="1" dirty="0">
              <a:solidFill>
                <a:schemeClr val="accent2"/>
              </a:solidFill>
              <a:latin typeface="Arial Narrow" pitchFamily="34" charset="0"/>
            </a:endParaRPr>
          </a:p>
          <a:p>
            <a:pPr algn="r" eaLnBrk="1" hangingPunct="1"/>
            <a:r>
              <a:rPr lang="sl-SI" sz="1400" b="1" dirty="0">
                <a:solidFill>
                  <a:schemeClr val="accent2"/>
                </a:solidFill>
                <a:latin typeface="Arial Narrow" pitchFamily="34" charset="0"/>
              </a:rPr>
              <a:t>		Ljubljana, 2025</a:t>
            </a:r>
          </a:p>
          <a:p>
            <a:pPr algn="r" eaLnBrk="1" hangingPunct="1"/>
            <a:r>
              <a:rPr lang="sl-SI" sz="1400" b="1" dirty="0">
                <a:solidFill>
                  <a:schemeClr val="accent2"/>
                </a:solidFill>
                <a:latin typeface="Arial Narrow" pitchFamily="34" charset="0"/>
              </a:rPr>
              <a:t>Ivan Arnič</a:t>
            </a:r>
            <a:r>
              <a:rPr lang="sl-SI" sz="1600" dirty="0">
                <a:solidFill>
                  <a:schemeClr val="accent2"/>
                </a:solidFill>
                <a:latin typeface="Arial Narrow" pitchFamily="34" charset="0"/>
              </a:rPr>
              <a:t>       </a:t>
            </a:r>
            <a:r>
              <a:rPr lang="sl-SI" dirty="0">
                <a:solidFill>
                  <a:schemeClr val="accent2"/>
                </a:solidFill>
                <a:latin typeface="Arial Narrow" pitchFamily="34" charset="0"/>
              </a:rPr>
              <a:t>      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5372100"/>
            <a:ext cx="12446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ric_glava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ChangeArrowheads="1"/>
          </p:cNvSpPr>
          <p:nvPr/>
        </p:nvSpPr>
        <p:spPr bwMode="auto">
          <a:xfrm>
            <a:off x="0" y="163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PoljeZBesedilom 2"/>
          <p:cNvSpPr txBox="1"/>
          <p:nvPr/>
        </p:nvSpPr>
        <p:spPr>
          <a:xfrm>
            <a:off x="1187624" y="692696"/>
            <a:ext cx="74168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dirty="0"/>
              <a:t>Vpis na podlagi javnega razpisa</a:t>
            </a:r>
          </a:p>
          <a:p>
            <a:pPr>
              <a:defRPr/>
            </a:pPr>
            <a:endParaRPr lang="sl-SI" dirty="0"/>
          </a:p>
          <a:p>
            <a:pPr marL="342900" indent="-342900">
              <a:buFontTx/>
              <a:buChar char="-"/>
              <a:defRPr/>
            </a:pPr>
            <a:r>
              <a:rPr lang="sl-SI" b="0" dirty="0"/>
              <a:t>če se ne vpiše v register noben izvajalec na podlagi javnega poziva, Državni izpitni center objavi javni razpis,</a:t>
            </a:r>
          </a:p>
          <a:p>
            <a:pPr marL="342900" indent="-342900">
              <a:buFontTx/>
              <a:buChar char="-"/>
              <a:defRPr/>
            </a:pPr>
            <a:r>
              <a:rPr lang="sl-SI" b="0" dirty="0"/>
              <a:t>izvajalec lahko izpolnjuje materialne pogoje z najemom,</a:t>
            </a:r>
          </a:p>
          <a:p>
            <a:pPr marL="342900" indent="-342900">
              <a:buFontTx/>
              <a:buChar char="-"/>
              <a:defRPr/>
            </a:pPr>
            <a:r>
              <a:rPr lang="sl-SI" b="0" dirty="0"/>
              <a:t>z javnim razpisom se izbere največ pet izvajalcev, </a:t>
            </a:r>
          </a:p>
          <a:p>
            <a:pPr marL="342900" indent="-342900">
              <a:buFontTx/>
              <a:buChar char="-"/>
              <a:defRPr/>
            </a:pPr>
            <a:r>
              <a:rPr lang="sl-SI" b="0" dirty="0"/>
              <a:t>upošteva se regionalna pokritost.</a:t>
            </a:r>
          </a:p>
          <a:p>
            <a:pPr>
              <a:defRPr/>
            </a:pPr>
            <a:endParaRPr lang="sl-SI" dirty="0"/>
          </a:p>
          <a:p>
            <a:pPr>
              <a:defRPr/>
            </a:pPr>
            <a:r>
              <a:rPr lang="sl-SI" b="0" dirty="0">
                <a:hlinkClick r:id="rId2"/>
              </a:rPr>
              <a:t>https://www.nrpslo.org/za-izvajalce/javni-razpis-za-izvajalce?data=razpisi</a:t>
            </a:r>
            <a:endParaRPr lang="sl-SI" b="0" dirty="0"/>
          </a:p>
          <a:p>
            <a:pPr>
              <a:defRPr/>
            </a:pPr>
            <a:endParaRPr lang="sl-SI" b="0" dirty="0"/>
          </a:p>
          <a:p>
            <a:pPr>
              <a:defRPr/>
            </a:pPr>
            <a:r>
              <a:rPr lang="sl-SI" b="0" dirty="0"/>
              <a:t>V register je vpisanih 113 izvajalcev. V letu 2024 je izvedlo preverjanje in potrjevanje NPK 72 izvajalcev za 102 različnih nacionalnih poklicnih kvalifikacij.	</a:t>
            </a:r>
          </a:p>
        </p:txBody>
      </p:sp>
      <p:pic>
        <p:nvPicPr>
          <p:cNvPr id="37892" name="Picture 6" descr="ric_glava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9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900112" y="1989138"/>
            <a:ext cx="720027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sl-SI" b="0" dirty="0"/>
              <a:t>Izvajalec v bazi NRP razpiše termin preverjanja, v katerem določi kraj, datum in uro pregleda osebnih zbirnih map ter kraj, datum in uro neposrednega preverjanja, predvideno število kandidatov.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l-SI" b="0" dirty="0"/>
              <a:t>Število kandidatov je omejeno na največ 20.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l-SI" b="0" dirty="0"/>
              <a:t>Izvajalec pošlje zahtevek za imenovanje komisije preko NRP.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l-SI" b="0" dirty="0"/>
              <a:t>Državni izpitni center uskladi komisijo iz liste članov komisij.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l-SI" b="0" dirty="0"/>
              <a:t>Izda se sklep o imenovanju komisije.</a:t>
            </a:r>
          </a:p>
          <a:p>
            <a:endParaRPr lang="sl-SI" b="0" dirty="0"/>
          </a:p>
          <a:p>
            <a:pPr marL="342900" indent="-342900"/>
            <a:endParaRPr lang="sl-SI" dirty="0"/>
          </a:p>
          <a:p>
            <a:pPr marL="342900" indent="-342900"/>
            <a:endParaRPr lang="sl-SI" dirty="0"/>
          </a:p>
          <a:p>
            <a:pPr marL="342900" indent="-342900"/>
            <a:endParaRPr lang="sl-SI" dirty="0"/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0" y="908050"/>
            <a:ext cx="4716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sl-SI"/>
              <a:t> IMENOVANJE KOMISIJ</a:t>
            </a:r>
          </a:p>
        </p:txBody>
      </p:sp>
      <p:pic>
        <p:nvPicPr>
          <p:cNvPr id="45060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07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900113" y="362273"/>
            <a:ext cx="3311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sl-SI" dirty="0"/>
              <a:t> IMENOVANJE KOMISIJ</a:t>
            </a:r>
          </a:p>
        </p:txBody>
      </p:sp>
      <p:pic>
        <p:nvPicPr>
          <p:cNvPr id="45060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avokotnik 3"/>
          <p:cNvSpPr/>
          <p:nvPr/>
        </p:nvSpPr>
        <p:spPr bwMode="auto">
          <a:xfrm>
            <a:off x="1475656" y="1844824"/>
            <a:ext cx="4248472" cy="19442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1" i="0" u="none" strike="noStrike" cap="none" normalizeH="0" baseline="0">
              <a:ln>
                <a:noFill/>
              </a:ln>
              <a:solidFill>
                <a:srgbClr val="00529B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403648" y="2306489"/>
            <a:ext cx="727280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Datum zahteve: 11.4.2025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Izvajalec: 119 (Srednja gozdarska, lesarska in zdravstvena šola Postojna)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NPK: Gozdarski traktorist/gozdarska traktoristka (6718282011)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Datum pregleda </a:t>
            </a:r>
            <a:r>
              <a:rPr lang="sl-SI" sz="1700" b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portfolija</a:t>
            </a: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18.4.2025 ob 16:00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Lokacija pregleda </a:t>
            </a:r>
            <a:r>
              <a:rPr lang="sl-SI" sz="1700" b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portfolija</a:t>
            </a: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Srednja gozdarska, lesarska in zdravstvena šola Postojna, Tržaška 36, Postojna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Datum preverjanja znanja: 25.4.2025 ob 07:00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Dodatni termin: 26.4.2025 ob 07:00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Lokacija preverjanja znanja: Srednja gozdarska, lesarska in zdravstvena šola Postojna, Tržaška 36, Postojna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Ime in priimek: Ivan Arnič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E-pošta: ivan.arnic@ric.si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Telefon: 01 548 46 70</a:t>
            </a:r>
            <a:b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l-SI" sz="17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Predvideno število kandidatov: 15</a:t>
            </a:r>
            <a:endParaRPr lang="sl-SI" sz="1700" b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" b="79918"/>
          <a:stretch/>
        </p:blipFill>
        <p:spPr bwMode="auto">
          <a:xfrm>
            <a:off x="1259632" y="1203486"/>
            <a:ext cx="6390976" cy="103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8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827585" y="620688"/>
            <a:ext cx="831641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sl-SI" b="0" dirty="0"/>
          </a:p>
          <a:p>
            <a:pPr marL="342900" indent="-342900"/>
            <a:r>
              <a:rPr lang="sl-SI" b="0" dirty="0"/>
              <a:t>   Izvajalec mora v skladu s Pravilnikom o sestavi komisij za preverjanje in potrjevanje nacionalnih poklicnih kvalifikacij ter o načinu in postopku za pridobitev in izgubo licence (Uradni list RS, št. </a:t>
            </a:r>
            <a:r>
              <a:rPr lang="sl-SI" b="0" u="sng" dirty="0"/>
              <a:t>77/18</a:t>
            </a:r>
            <a:r>
              <a:rPr lang="sl-SI" b="0" dirty="0"/>
              <a:t>) pri članih preveriti morebitne izločilne razloge.</a:t>
            </a:r>
          </a:p>
          <a:p>
            <a:pPr marL="342900" indent="-342900"/>
            <a:endParaRPr lang="sl-SI" dirty="0"/>
          </a:p>
          <a:p>
            <a:pPr marL="342900" indent="-342900"/>
            <a:r>
              <a:rPr lang="sl-SI" dirty="0"/>
              <a:t>  </a:t>
            </a:r>
            <a:r>
              <a:rPr lang="sl-SI" b="0" dirty="0"/>
              <a:t>Kot član komisije ali predsednik komisije ne sme sodelovati oseba, ki je:</a:t>
            </a:r>
          </a:p>
          <a:p>
            <a:pPr marL="342900" indent="-342900">
              <a:buFont typeface="Arial" charset="0"/>
              <a:buChar char="•"/>
            </a:pPr>
            <a:r>
              <a:rPr lang="sl-SI" b="0" dirty="0">
                <a:latin typeface="Arial" charset="0"/>
              </a:rPr>
              <a:t>v</a:t>
            </a:r>
            <a:r>
              <a:rPr lang="sl-SI" b="0" dirty="0"/>
              <a:t> času preverjanja delodajalec kandidatu;</a:t>
            </a:r>
          </a:p>
          <a:p>
            <a:pPr marL="342900" indent="-342900">
              <a:buFont typeface="Arial" charset="0"/>
              <a:buChar char="•"/>
            </a:pPr>
            <a:r>
              <a:rPr lang="sl-SI" b="0" dirty="0">
                <a:latin typeface="Arial" charset="0"/>
              </a:rPr>
              <a:t>v</a:t>
            </a:r>
            <a:r>
              <a:rPr lang="sl-SI" b="0" dirty="0"/>
              <a:t> času preverjanja solastnik podjetja, obratovalnice, prodajalne, lokala ali sodelavec kandidatu;</a:t>
            </a:r>
          </a:p>
          <a:p>
            <a:pPr marL="342900" indent="-342900">
              <a:buFont typeface="Arial" charset="0"/>
              <a:buChar char="•"/>
            </a:pPr>
            <a:r>
              <a:rPr lang="sl-SI" b="0" dirty="0">
                <a:latin typeface="Arial" charset="0"/>
              </a:rPr>
              <a:t>v</a:t>
            </a:r>
            <a:r>
              <a:rPr lang="sl-SI" b="0" dirty="0"/>
              <a:t> sorodu s kandidatom v ravni ali stranski vrsti do 3. kolena ali njegov zakonec oziroma zunaj zakonski partner.</a:t>
            </a:r>
          </a:p>
          <a:p>
            <a:endParaRPr lang="sl-SI" b="0" dirty="0"/>
          </a:p>
          <a:p>
            <a:pPr marL="342900" indent="-342900"/>
            <a:r>
              <a:rPr lang="sl-SI" b="0" dirty="0"/>
              <a:t>     V komisiji ne sme biti več kot en član, ki je izvajal program    usposabljanja in izpopolnjevanja oziroma pripravljal kandidata na preverjanje .               </a:t>
            </a:r>
            <a:endParaRPr lang="sl-SI" dirty="0"/>
          </a:p>
          <a:p>
            <a:pPr marL="342900" indent="-342900"/>
            <a:r>
              <a:rPr lang="sl-SI" b="0" dirty="0"/>
              <a:t>     </a:t>
            </a:r>
          </a:p>
          <a:p>
            <a:pPr marL="342900" indent="-342900"/>
            <a:r>
              <a:rPr lang="sl-SI" dirty="0"/>
              <a:t>  </a:t>
            </a:r>
          </a:p>
        </p:txBody>
      </p:sp>
      <p:pic>
        <p:nvPicPr>
          <p:cNvPr id="46084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5"/>
          <p:cNvSpPr txBox="1">
            <a:spLocks noChangeArrowheads="1"/>
          </p:cNvSpPr>
          <p:nvPr/>
        </p:nvSpPr>
        <p:spPr bwMode="auto">
          <a:xfrm>
            <a:off x="900112" y="836613"/>
            <a:ext cx="705626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sl-SI" dirty="0"/>
              <a:t>	</a:t>
            </a:r>
            <a:r>
              <a:rPr lang="sl-SI" b="0" u="sng" dirty="0"/>
              <a:t>Sklep se izda za preverjanje in potrjevanje zbirnih map in za neposredno preverjanje.</a:t>
            </a:r>
          </a:p>
          <a:p>
            <a:pPr marL="342900" indent="-342900"/>
            <a:endParaRPr lang="sl-SI" b="0" dirty="0"/>
          </a:p>
          <a:p>
            <a:pPr marL="342900" indent="-342900"/>
            <a:r>
              <a:rPr lang="sl-SI" b="0" dirty="0"/>
              <a:t>     S sklepom je določeno:</a:t>
            </a:r>
          </a:p>
          <a:p>
            <a:pPr marL="342900" indent="-342900"/>
            <a:r>
              <a:rPr lang="sl-SI" b="0" dirty="0"/>
              <a:t>      - nacionalna poklicna kvalifikacija,</a:t>
            </a:r>
          </a:p>
          <a:p>
            <a:pPr marL="342900" indent="-342900"/>
            <a:r>
              <a:rPr lang="sl-SI" b="0" dirty="0"/>
              <a:t>      - datum, ura in lokacija pregleda zbirne mape,</a:t>
            </a:r>
          </a:p>
          <a:p>
            <a:pPr marL="342900" indent="-342900"/>
            <a:r>
              <a:rPr lang="sl-SI" b="0" dirty="0"/>
              <a:t>      - datum, ura in lokacija morebitnega neposrednega</a:t>
            </a:r>
          </a:p>
          <a:p>
            <a:pPr marL="342900" indent="-342900"/>
            <a:r>
              <a:rPr lang="sl-SI" b="0" dirty="0"/>
              <a:t>        preverjanja,</a:t>
            </a:r>
          </a:p>
          <a:p>
            <a:pPr marL="342900" indent="-342900"/>
            <a:r>
              <a:rPr lang="sl-SI" b="0" dirty="0"/>
              <a:t>      - predsednik komisije,</a:t>
            </a:r>
          </a:p>
          <a:p>
            <a:pPr marL="342900" indent="-342900"/>
            <a:r>
              <a:rPr lang="sl-SI" b="0" dirty="0"/>
              <a:t>      - člana komisije, </a:t>
            </a:r>
          </a:p>
          <a:p>
            <a:pPr marL="342900" indent="-342900"/>
            <a:r>
              <a:rPr lang="sl-SI" b="0" dirty="0"/>
              <a:t>      - naloge članov komisije.</a:t>
            </a:r>
          </a:p>
          <a:p>
            <a:pPr marL="342900" indent="-342900"/>
            <a:endParaRPr lang="sl-SI" b="0" dirty="0"/>
          </a:p>
          <a:p>
            <a:pPr marL="342900" indent="-342900"/>
            <a:r>
              <a:rPr lang="sl-SI" b="0" dirty="0"/>
              <a:t>       Sklep po pošti prejme izvajalec, predsednik komisije in       </a:t>
            </a:r>
          </a:p>
          <a:p>
            <a:pPr marL="342900" indent="-342900"/>
            <a:r>
              <a:rPr lang="sl-SI" b="0" dirty="0"/>
              <a:t>       oba člana komisije.</a:t>
            </a:r>
          </a:p>
          <a:p>
            <a:pPr marL="342900" indent="-342900"/>
            <a:r>
              <a:rPr lang="sl-SI" b="0" dirty="0"/>
              <a:t>     </a:t>
            </a:r>
          </a:p>
        </p:txBody>
      </p:sp>
      <p:pic>
        <p:nvPicPr>
          <p:cNvPr id="47107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874713" y="687388"/>
            <a:ext cx="64087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sl-SI"/>
              <a:t>	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900113" y="917575"/>
            <a:ext cx="813593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endParaRPr lang="sl-SI" b="0" dirty="0"/>
          </a:p>
          <a:p>
            <a:endParaRPr lang="sl-SI" b="0" dirty="0"/>
          </a:p>
          <a:p>
            <a:pPr>
              <a:buFont typeface="Arial" charset="0"/>
              <a:buChar char="•"/>
            </a:pPr>
            <a:endParaRPr lang="sl-SI" b="0" dirty="0"/>
          </a:p>
          <a:p>
            <a:pPr>
              <a:buFont typeface="Arial" charset="0"/>
              <a:buChar char="•"/>
            </a:pPr>
            <a:endParaRPr lang="sl-SI" b="0" dirty="0"/>
          </a:p>
          <a:p>
            <a:pPr>
              <a:buFont typeface="Arial" charset="0"/>
              <a:buChar char="•"/>
            </a:pPr>
            <a:endParaRPr lang="sl-SI" b="0" dirty="0"/>
          </a:p>
          <a:p>
            <a:endParaRPr lang="sl-SI" b="0" dirty="0"/>
          </a:p>
        </p:txBody>
      </p:sp>
      <p:pic>
        <p:nvPicPr>
          <p:cNvPr id="48132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16037" r="35573" b="11593"/>
          <a:stretch/>
        </p:blipFill>
        <p:spPr bwMode="auto">
          <a:xfrm>
            <a:off x="874713" y="260648"/>
            <a:ext cx="8436855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81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9" name="Rectangle 8"/>
          <p:cNvSpPr>
            <a:spLocks noChangeArrowheads="1"/>
          </p:cNvSpPr>
          <p:nvPr/>
        </p:nvSpPr>
        <p:spPr bwMode="auto">
          <a:xfrm>
            <a:off x="0" y="163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3821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jeZBesedilom 1"/>
          <p:cNvSpPr txBox="1"/>
          <p:nvPr/>
        </p:nvSpPr>
        <p:spPr>
          <a:xfrm>
            <a:off x="1043608" y="548680"/>
            <a:ext cx="67687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PRIPRAVA DOKUMENTACIJE</a:t>
            </a:r>
          </a:p>
          <a:p>
            <a:endParaRPr lang="sl-SI" dirty="0"/>
          </a:p>
          <a:p>
            <a:r>
              <a:rPr lang="sl-SI" b="0" dirty="0"/>
              <a:t>Svetovalec pripravi dokumentacijo za preverjanje in potrjevanje. V zbirno mapo priloži:</a:t>
            </a:r>
          </a:p>
          <a:p>
            <a:endParaRPr lang="sl-SI" b="0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zapisnik o vrednotenju dokazil v osebni zbirni mapi,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zapisnik o poteku potrjevanja nacionalne poklicne kvalifikacije na podlagi zbirne mape,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obvestilo o kraju in času preverjanja.</a:t>
            </a:r>
          </a:p>
          <a:p>
            <a:endParaRPr lang="sl-SI" b="0" dirty="0"/>
          </a:p>
          <a:p>
            <a:r>
              <a:rPr lang="sl-SI" b="0" dirty="0"/>
              <a:t>	 </a:t>
            </a:r>
            <a:r>
              <a:rPr lang="sl-SI" b="0" dirty="0" err="1">
                <a:hlinkClick r:id="rId3"/>
              </a:rPr>
              <a:t>www.nrpslo.org/za</a:t>
            </a:r>
            <a:r>
              <a:rPr lang="sl-SI" b="0" dirty="0">
                <a:hlinkClick r:id="rId3"/>
              </a:rPr>
              <a:t>-kandidate/</a:t>
            </a:r>
            <a:r>
              <a:rPr lang="sl-SI" b="0" dirty="0" err="1">
                <a:hlinkClick r:id="rId3"/>
              </a:rPr>
              <a:t>portfolijo</a:t>
            </a:r>
            <a:r>
              <a:rPr lang="sl-SI" b="0" dirty="0">
                <a:hlinkClick r:id="rId3"/>
              </a:rPr>
              <a:t>-kandidata</a:t>
            </a:r>
            <a:endParaRPr lang="sl-SI" b="0" dirty="0"/>
          </a:p>
          <a:p>
            <a:endParaRPr lang="sl-SI" b="0" dirty="0"/>
          </a:p>
          <a:p>
            <a:r>
              <a:rPr lang="sl-SI" b="0" dirty="0"/>
              <a:t>Če se komisija odloči za neposredno preverjanje, se doda še zapisnik o poteku preverjanja in potrjevanja, glede na način preverjanja.</a:t>
            </a:r>
          </a:p>
          <a:p>
            <a:endParaRPr lang="sl-SI" b="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57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65" name="Rectangle 8"/>
          <p:cNvSpPr>
            <a:spLocks noChangeArrowheads="1"/>
          </p:cNvSpPr>
          <p:nvPr/>
        </p:nvSpPr>
        <p:spPr bwMode="auto">
          <a:xfrm>
            <a:off x="0" y="16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34862" name="Object 46"/>
          <p:cNvGraphicFramePr>
            <a:graphicFrameLocks noChangeAspect="1"/>
          </p:cNvGraphicFramePr>
          <p:nvPr/>
        </p:nvGraphicFramePr>
        <p:xfrm>
          <a:off x="1116013" y="2205038"/>
          <a:ext cx="7921625" cy="450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111240" imgH="3473196" progId="">
                  <p:embed/>
                </p:oleObj>
              </mc:Choice>
              <mc:Fallback>
                <p:oleObj name="VISIO" r:id="rId2" imgW="6111240" imgH="34731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205038"/>
                        <a:ext cx="7921625" cy="450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63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981343"/>
              </p:ext>
            </p:extLst>
          </p:nvPr>
        </p:nvGraphicFramePr>
        <p:xfrm>
          <a:off x="888535" y="1052736"/>
          <a:ext cx="2663825" cy="195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2990088" imgH="2199132" progId="">
                  <p:embed/>
                </p:oleObj>
              </mc:Choice>
              <mc:Fallback>
                <p:oleObj name="VISIO" r:id="rId4" imgW="2990088" imgH="219913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535" y="1052736"/>
                        <a:ext cx="2663825" cy="195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66" name="PoljeZBesedilom 5"/>
          <p:cNvSpPr txBox="1">
            <a:spLocks noChangeArrowheads="1"/>
          </p:cNvSpPr>
          <p:nvPr/>
        </p:nvSpPr>
        <p:spPr bwMode="auto">
          <a:xfrm>
            <a:off x="1331913" y="549275"/>
            <a:ext cx="54721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/>
              <a:t>PREVERJANJE IN POTRJEVANJE NPK </a:t>
            </a:r>
          </a:p>
        </p:txBody>
      </p:sp>
      <p:pic>
        <p:nvPicPr>
          <p:cNvPr id="34867" name="Picture 6" descr="ric_glava_1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80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900113" y="836613"/>
            <a:ext cx="7488311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/>
              <a:t>  NEPOSREDNO PREVERJANJE</a:t>
            </a:r>
          </a:p>
          <a:p>
            <a:endParaRPr lang="sl-SI" dirty="0"/>
          </a:p>
          <a:p>
            <a:pPr>
              <a:buFontTx/>
              <a:buChar char="•"/>
            </a:pPr>
            <a:r>
              <a:rPr lang="sl-SI" dirty="0"/>
              <a:t> </a:t>
            </a:r>
            <a:r>
              <a:rPr lang="sl-SI" b="0" dirty="0"/>
              <a:t>Ustrezni materialni pogoji-zagotovi izvajalec.</a:t>
            </a:r>
          </a:p>
          <a:p>
            <a:pPr>
              <a:buFontTx/>
              <a:buChar char="•"/>
            </a:pPr>
            <a:endParaRPr lang="sl-SI" b="0" dirty="0"/>
          </a:p>
          <a:p>
            <a:pPr>
              <a:buFontTx/>
              <a:buChar char="•"/>
            </a:pPr>
            <a:r>
              <a:rPr lang="sl-SI" b="0" dirty="0"/>
              <a:t> Izvajalec opravlja naslednja administrativno tehnična dela:</a:t>
            </a:r>
          </a:p>
          <a:p>
            <a:r>
              <a:rPr lang="sl-SI" b="0" dirty="0"/>
              <a:t>   - razpis roka za preverjanje in potrjevanje NPK,</a:t>
            </a:r>
          </a:p>
          <a:p>
            <a:r>
              <a:rPr lang="sl-SI" b="0" dirty="0"/>
              <a:t>   - svetovanje in pomoč pri sestavi osebne zbirne mape, </a:t>
            </a:r>
          </a:p>
          <a:p>
            <a:r>
              <a:rPr lang="sl-SI" b="0" dirty="0"/>
              <a:t>   - pripravo materialnih pogojev v skladu s katalogom, </a:t>
            </a:r>
          </a:p>
          <a:p>
            <a:r>
              <a:rPr lang="sl-SI" b="0" dirty="0"/>
              <a:t>   - priprava gradiv za komisijo, predložitev dokumentacije</a:t>
            </a:r>
          </a:p>
          <a:p>
            <a:r>
              <a:rPr lang="sl-SI" b="0" dirty="0"/>
              <a:t>     komisiji, pripravo osnutka odločbe o zavrnitvi izdaje certifikata</a:t>
            </a:r>
          </a:p>
          <a:p>
            <a:r>
              <a:rPr lang="sl-SI" b="0" dirty="0"/>
              <a:t>     ali izdaja certifikata.</a:t>
            </a:r>
          </a:p>
          <a:p>
            <a:endParaRPr lang="sl-SI" b="0" dirty="0"/>
          </a:p>
          <a:p>
            <a:pPr>
              <a:buFontTx/>
              <a:buChar char="•"/>
            </a:pPr>
            <a:r>
              <a:rPr lang="sl-SI" b="0" dirty="0"/>
              <a:t> Člani komisij so pri svojih odločitvah avtonomni.</a:t>
            </a:r>
          </a:p>
          <a:p>
            <a:pPr>
              <a:buFontTx/>
              <a:buChar char="•"/>
            </a:pPr>
            <a:endParaRPr lang="sl-SI" b="0" dirty="0"/>
          </a:p>
          <a:p>
            <a:endParaRPr lang="sl-SI" b="0" dirty="0"/>
          </a:p>
          <a:p>
            <a:pPr>
              <a:buFontTx/>
              <a:buChar char="•"/>
            </a:pPr>
            <a:endParaRPr lang="sl-SI" dirty="0"/>
          </a:p>
        </p:txBody>
      </p:sp>
      <p:pic>
        <p:nvPicPr>
          <p:cNvPr id="52227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79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971550" y="670640"/>
            <a:ext cx="748823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br>
              <a:rPr lang="sl-SI" sz="1800" b="0" dirty="0">
                <a:solidFill>
                  <a:schemeClr val="tx1"/>
                </a:solidFill>
                <a:latin typeface="Arial" charset="0"/>
              </a:rPr>
            </a:br>
            <a:endParaRPr lang="sl-SI" b="0" dirty="0"/>
          </a:p>
          <a:p>
            <a:pPr>
              <a:buFont typeface="Wingdings" pitchFamily="2" charset="2"/>
              <a:buChar char="§"/>
            </a:pPr>
            <a:endParaRPr lang="sl-SI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sl-SI" b="0" dirty="0"/>
              <a:t> Predstavniki </a:t>
            </a:r>
            <a:r>
              <a:rPr lang="sl-SI" b="0" dirty="0" err="1"/>
              <a:t>Rica</a:t>
            </a:r>
            <a:r>
              <a:rPr lang="sl-SI" b="0" dirty="0"/>
              <a:t>, inšpektorata, CPI in Ministrstva za delo,    družino, socialne zadeve in enake možnosti se lahko nenapovedano udeležijo preverjanja in potrjevanja zbirnih map ali neposrednega preverjanja.</a:t>
            </a:r>
          </a:p>
          <a:p>
            <a:pPr marL="342900" indent="-342900">
              <a:buFont typeface="Wingdings" pitchFamily="2" charset="2"/>
              <a:buChar char="§"/>
            </a:pPr>
            <a:endParaRPr lang="sl-SI" b="0" dirty="0"/>
          </a:p>
          <a:p>
            <a:pPr marL="342900" indent="-342900">
              <a:buFont typeface="Wingdings" pitchFamily="2" charset="2"/>
              <a:buChar char="§"/>
            </a:pPr>
            <a:endParaRPr lang="sl-SI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sl-SI" b="0" dirty="0"/>
              <a:t>  Zadržanost imenovanega člana ali kriteriji za </a:t>
            </a:r>
            <a:r>
              <a:rPr lang="sl-SI" b="0" dirty="0" err="1"/>
              <a:t>samoizločitev</a:t>
            </a:r>
            <a:endParaRPr lang="sl-SI" b="0" dirty="0"/>
          </a:p>
          <a:p>
            <a:r>
              <a:rPr lang="sl-SI" b="0" dirty="0"/>
              <a:t>      -javiti RIC-nov sklep</a:t>
            </a:r>
          </a:p>
          <a:p>
            <a:pPr marL="342900" indent="-342900">
              <a:buFont typeface="Wingdings" pitchFamily="2" charset="2"/>
              <a:buChar char="§"/>
            </a:pPr>
            <a:endParaRPr lang="sl-SI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sl-SI" b="0" dirty="0"/>
              <a:t> Preverjanje se ne sme izvesti samo z dvema  članoma!!</a:t>
            </a:r>
            <a:r>
              <a:rPr lang="sl-SI" dirty="0"/>
              <a:t> </a:t>
            </a:r>
          </a:p>
          <a:p>
            <a:pPr marL="342900" indent="-342900">
              <a:buFont typeface="Wingdings" pitchFamily="2" charset="2"/>
              <a:buChar char="§"/>
            </a:pPr>
            <a:endParaRPr lang="sl-SI" dirty="0"/>
          </a:p>
          <a:p>
            <a:endParaRPr lang="sl-SI" dirty="0"/>
          </a:p>
        </p:txBody>
      </p:sp>
      <p:pic>
        <p:nvPicPr>
          <p:cNvPr id="50179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2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" name="Object 30"/>
          <p:cNvGraphicFramePr>
            <a:graphicFrameLocks noChangeAspect="1"/>
          </p:cNvGraphicFramePr>
          <p:nvPr/>
        </p:nvGraphicFramePr>
        <p:xfrm>
          <a:off x="468313" y="1125538"/>
          <a:ext cx="8496300" cy="566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0764012" imgH="7179564" progId="">
                  <p:embed/>
                </p:oleObj>
              </mc:Choice>
              <mc:Fallback>
                <p:oleObj name="VISIO" r:id="rId2" imgW="10764012" imgH="7179564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25538"/>
                        <a:ext cx="8496300" cy="566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6" name="PoljeZBesedilom 3"/>
          <p:cNvSpPr txBox="1">
            <a:spLocks noChangeArrowheads="1"/>
          </p:cNvSpPr>
          <p:nvPr/>
        </p:nvSpPr>
        <p:spPr bwMode="auto">
          <a:xfrm>
            <a:off x="1187450" y="490538"/>
            <a:ext cx="5370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/>
              <a:t>ZAKONSKO DOLOČENE NALOGE RIC</a:t>
            </a:r>
          </a:p>
        </p:txBody>
      </p:sp>
      <p:pic>
        <p:nvPicPr>
          <p:cNvPr id="1057" name="Picture 6" descr="ric_glava_1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3251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3252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3253" name="Rectangle 11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3254" name="Rectangle 14"/>
          <p:cNvSpPr>
            <a:spLocks noGrp="1" noChangeArrowheads="1"/>
          </p:cNvSpPr>
          <p:nvPr>
            <p:ph type="title"/>
          </p:nvPr>
        </p:nvSpPr>
        <p:spPr>
          <a:xfrm>
            <a:off x="971550" y="404813"/>
            <a:ext cx="3600450" cy="503237"/>
          </a:xfrm>
        </p:spPr>
        <p:txBody>
          <a:bodyPr/>
          <a:lstStyle/>
          <a:p>
            <a:pPr eaLnBrk="1" hangingPunct="1"/>
            <a:r>
              <a:rPr lang="sl-SI" sz="2400" b="1">
                <a:solidFill>
                  <a:srgbClr val="00529B"/>
                </a:solidFill>
                <a:latin typeface="Arial Narrow" pitchFamily="34" charset="0"/>
              </a:rPr>
              <a:t> IZDAJA CERTIFIKATA</a:t>
            </a:r>
          </a:p>
        </p:txBody>
      </p:sp>
      <p:sp>
        <p:nvSpPr>
          <p:cNvPr id="53255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2" y="1052513"/>
            <a:ext cx="5111751" cy="568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sz="2400" dirty="0">
                <a:solidFill>
                  <a:srgbClr val="00529B"/>
                </a:solidFill>
                <a:latin typeface="Arial Narrow" pitchFamily="34" charset="0"/>
              </a:rPr>
              <a:t>Izvajalec najpozneje v osmih dneh po uspešno opravljenem preverjanju izda certifikat o nacionalni poklicni kvalifikaciji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l-SI" sz="2400" dirty="0">
              <a:solidFill>
                <a:srgbClr val="00529B"/>
              </a:solidFill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l-SI" sz="2400" dirty="0">
                <a:solidFill>
                  <a:srgbClr val="00529B"/>
                </a:solidFill>
                <a:latin typeface="Arial Narrow" pitchFamily="34" charset="0"/>
              </a:rPr>
              <a:t> Certifikati se izpisujejo v bazi NPP-uporabniško ime in geslo- </a:t>
            </a:r>
            <a:r>
              <a:rPr lang="sl-SI" sz="2400" dirty="0" err="1">
                <a:solidFill>
                  <a:srgbClr val="00529B"/>
                </a:solidFill>
                <a:latin typeface="Arial Narrow" pitchFamily="34" charset="0"/>
              </a:rPr>
              <a:t>mag.Tanja</a:t>
            </a:r>
            <a:r>
              <a:rPr lang="sl-SI" sz="2400" dirty="0">
                <a:solidFill>
                  <a:srgbClr val="00529B"/>
                </a:solidFill>
                <a:latin typeface="Arial Narrow" pitchFamily="34" charset="0"/>
              </a:rPr>
              <a:t> Logar (CPI).</a:t>
            </a:r>
          </a:p>
          <a:p>
            <a:pPr eaLnBrk="1" hangingPunct="1">
              <a:lnSpc>
                <a:spcPct val="90000"/>
              </a:lnSpc>
            </a:pPr>
            <a:endParaRPr lang="sl-SI" sz="2400" dirty="0">
              <a:solidFill>
                <a:srgbClr val="00529B"/>
              </a:solidFill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l-SI" sz="2400" dirty="0">
                <a:solidFill>
                  <a:srgbClr val="00529B"/>
                </a:solidFill>
                <a:latin typeface="Arial Narrow" pitchFamily="34" charset="0"/>
              </a:rPr>
              <a:t> Če se kandidat preverjanja ne udeleži oziroma ga ne opravi, mu komisija v osmih dneh izda odločbo s katero mu zavrne izdajo certifikata.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sl-SI" sz="2400" dirty="0">
              <a:solidFill>
                <a:srgbClr val="00529B"/>
              </a:solidFill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l-SI" sz="2400" dirty="0">
                <a:solidFill>
                  <a:srgbClr val="00529B"/>
                </a:solidFill>
                <a:latin typeface="Arial Narrow" pitchFamily="34" charset="0"/>
              </a:rPr>
              <a:t>Sklep o ustavitvi postopka v primeru opravičene odsotnosti.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l-SI" sz="2400" dirty="0">
              <a:latin typeface="Arial Narrow" pitchFamily="34" charset="0"/>
            </a:endParaRPr>
          </a:p>
        </p:txBody>
      </p:sp>
      <p:pic>
        <p:nvPicPr>
          <p:cNvPr id="53256" name="Picture 17"/>
          <p:cNvPicPr>
            <a:picLocks noChangeAspect="1" noChangeArrowheads="1"/>
          </p:cNvPicPr>
          <p:nvPr/>
        </p:nvPicPr>
        <p:blipFill>
          <a:blip r:embed="rId2"/>
          <a:srcRect l="33852" t="19751" r="32373" b="20621"/>
          <a:stretch>
            <a:fillRect/>
          </a:stretch>
        </p:blipFill>
        <p:spPr bwMode="auto">
          <a:xfrm>
            <a:off x="6227763" y="1700213"/>
            <a:ext cx="280828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6" descr="ric_glava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5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6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7" name="Rectangle 11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4281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jeZBesedilom 2"/>
          <p:cNvSpPr txBox="1"/>
          <p:nvPr/>
        </p:nvSpPr>
        <p:spPr>
          <a:xfrm>
            <a:off x="900114" y="981075"/>
            <a:ext cx="68618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UGOTOVITVE DRŽAVNEGA IZPITNEGA CENTRA</a:t>
            </a:r>
          </a:p>
          <a:p>
            <a:endParaRPr lang="sl-SI" dirty="0"/>
          </a:p>
          <a:p>
            <a:r>
              <a:rPr lang="sl-SI" b="0" dirty="0"/>
              <a:t>IZVAJALCI</a:t>
            </a:r>
          </a:p>
          <a:p>
            <a:endParaRPr lang="sl-SI" b="0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materialni pogoji so neustrezni,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pogojevanje usposabljanja za vključitev v postopek,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delo svetovalca ne opravlja usposobljeni svetovalec,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izvajanje preverjanja na drugi lokaciji,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nepopolna sestava komisije,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neupoštevanje postopka preverjanja in potrjevanja,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neplačevanje članov komisij,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letno poročilo (prepozna oddaja).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5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6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7" name="Rectangle 11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4281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jeZBesedilom 2"/>
          <p:cNvSpPr txBox="1"/>
          <p:nvPr/>
        </p:nvSpPr>
        <p:spPr>
          <a:xfrm>
            <a:off x="900114" y="981075"/>
            <a:ext cx="73620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0" dirty="0"/>
              <a:t>SVETOVALCI</a:t>
            </a:r>
          </a:p>
          <a:p>
            <a:endParaRPr lang="sl-SI" b="0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zbirna mapa ni pripravljena v skladu z navodili CPI,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svetovalec ne vpiše dokazil v zapisnik o vrednotenju dokazil v osebni zbirni mapi,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neupoštevanje vstopnih in posebnih pogojev, ki jih določa katalog,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dokazila niso preverjena s strani svetovalca,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manjka zapisnik svetovanja,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svetovalec ne opravi svetovalnih razgovorov s kandidatom.</a:t>
            </a:r>
          </a:p>
          <a:p>
            <a:endParaRPr lang="sl-SI" b="0" dirty="0"/>
          </a:p>
          <a:p>
            <a:endParaRPr lang="sl-SI" b="0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30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5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6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7" name="Rectangle 11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4281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jeZBesedilom 2"/>
          <p:cNvSpPr txBox="1"/>
          <p:nvPr/>
        </p:nvSpPr>
        <p:spPr>
          <a:xfrm>
            <a:off x="900114" y="981075"/>
            <a:ext cx="68618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0" dirty="0"/>
              <a:t>ČLANI KOMISIJ</a:t>
            </a:r>
          </a:p>
          <a:p>
            <a:endParaRPr lang="sl-SI" b="0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neenotna merila in kriteriji pri preverjanju in potrjevanju (člani iz gospodarstva, člani iz šol),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nekateri člani pogojujejo usposabljanje,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nesodelovanje nekaterih članov komisij z izvajalci in državnim izpitnim centrom,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nepopolna sestava komisije,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preverjanje in potrjevanje se izvaja v nasprotju z izdanim sklepom,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b="0" dirty="0"/>
              <a:t>nepripravljenost članov pri sodelovanju v pripravi nabora vprašanj in nalog za preverjanje in potrjevanje.</a:t>
            </a:r>
          </a:p>
          <a:p>
            <a:endParaRPr lang="sl-SI" b="0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30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5299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5300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5301" name="Rectangle 9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5302" name="Rectangle 11"/>
          <p:cNvSpPr>
            <a:spLocks noGrp="1" noChangeArrowheads="1"/>
          </p:cNvSpPr>
          <p:nvPr>
            <p:ph type="title"/>
          </p:nvPr>
        </p:nvSpPr>
        <p:spPr>
          <a:xfrm>
            <a:off x="1042988" y="549274"/>
            <a:ext cx="6841380" cy="4247878"/>
          </a:xfrm>
        </p:spPr>
        <p:txBody>
          <a:bodyPr/>
          <a:lstStyle/>
          <a:p>
            <a:pPr algn="l" eaLnBrk="1" hangingPunct="1"/>
            <a:r>
              <a:rPr lang="sl-SI" sz="2400" b="1" dirty="0">
                <a:solidFill>
                  <a:srgbClr val="00529B"/>
                </a:solidFill>
                <a:latin typeface="Arial Narrow" pitchFamily="34" charset="0"/>
              </a:rPr>
              <a:t>    PLAČILO ČLANOV KOMISIJE</a:t>
            </a:r>
            <a:br>
              <a:rPr lang="sl-SI" sz="2400" b="1" dirty="0">
                <a:solidFill>
                  <a:srgbClr val="00529B"/>
                </a:solidFill>
                <a:latin typeface="Arial Narrow" pitchFamily="34" charset="0"/>
              </a:rPr>
            </a:br>
            <a:br>
              <a:rPr lang="sl-SI" sz="2400" b="1" dirty="0">
                <a:solidFill>
                  <a:srgbClr val="00529B"/>
                </a:solidFill>
                <a:latin typeface="Arial Narrow" pitchFamily="34" charset="0"/>
              </a:rPr>
            </a:br>
            <a:r>
              <a:rPr lang="sl-SI" sz="2400" dirty="0">
                <a:solidFill>
                  <a:srgbClr val="00529B"/>
                </a:solidFill>
                <a:latin typeface="Arial Narrow" pitchFamily="34" charset="0"/>
              </a:rPr>
              <a:t>Pravilnik o načinu in postopku  preverjanja in potrjevanja nacionalnih poklicnih kvalifikacij določa tudi plačilo članov komisij.</a:t>
            </a:r>
            <a:br>
              <a:rPr lang="sl-SI" sz="2400" b="1" dirty="0">
                <a:solidFill>
                  <a:srgbClr val="00529B"/>
                </a:solidFill>
              </a:rPr>
            </a:br>
            <a:br>
              <a:rPr lang="sl-SI" sz="2400" b="1" dirty="0">
                <a:solidFill>
                  <a:srgbClr val="00529B"/>
                </a:solidFill>
              </a:rPr>
            </a:br>
            <a:br>
              <a:rPr lang="sl-SI" sz="1400" b="1" dirty="0">
                <a:solidFill>
                  <a:srgbClr val="00529B"/>
                </a:solidFill>
              </a:rPr>
            </a:br>
            <a:br>
              <a:rPr lang="sl-SI" sz="1800" b="1" dirty="0">
                <a:solidFill>
                  <a:srgbClr val="00529B"/>
                </a:solidFill>
              </a:rPr>
            </a:br>
            <a:r>
              <a:rPr lang="sl-SI" sz="1800" b="1" dirty="0">
                <a:solidFill>
                  <a:srgbClr val="00529B"/>
                </a:solidFill>
                <a:hlinkClick r:id="rId2"/>
              </a:rPr>
              <a:t>http://www.pisrs.si/Pis.web/pregledPredpisa?id=PRAV12486</a:t>
            </a:r>
            <a:br>
              <a:rPr lang="sl-SI" sz="1400" b="1" dirty="0">
                <a:solidFill>
                  <a:srgbClr val="00529B"/>
                </a:solidFill>
              </a:rPr>
            </a:br>
            <a:br>
              <a:rPr lang="sl-SI" sz="1400" b="1" dirty="0">
                <a:solidFill>
                  <a:srgbClr val="00529B"/>
                </a:solidFill>
              </a:rPr>
            </a:br>
            <a:endParaRPr lang="sl-SI" sz="2400" b="1" dirty="0">
              <a:solidFill>
                <a:srgbClr val="00529B"/>
              </a:solidFill>
              <a:latin typeface="Arial Narrow" pitchFamily="34" charset="0"/>
            </a:endParaRPr>
          </a:p>
        </p:txBody>
      </p:sp>
      <p:pic>
        <p:nvPicPr>
          <p:cNvPr id="55304" name="Picture 6" descr="ric_glava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jeZBesedilom 2"/>
          <p:cNvSpPr txBox="1"/>
          <p:nvPr/>
        </p:nvSpPr>
        <p:spPr>
          <a:xfrm>
            <a:off x="1188096" y="436510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0" dirty="0"/>
              <a:t>Plačilo se izvede preko </a:t>
            </a:r>
            <a:r>
              <a:rPr lang="sl-SI" b="0" dirty="0" err="1"/>
              <a:t>podjemne</a:t>
            </a:r>
            <a:r>
              <a:rPr lang="sl-SI" b="0" dirty="0"/>
              <a:t> pogodbe.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ChangeArrowheads="1"/>
          </p:cNvSpPr>
          <p:nvPr/>
        </p:nvSpPr>
        <p:spPr bwMode="auto">
          <a:xfrm>
            <a:off x="61119" y="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4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5" name="Rectangle 9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6" name="Rectangle 11"/>
          <p:cNvSpPr>
            <a:spLocks noGrp="1" noChangeArrowheads="1"/>
          </p:cNvSpPr>
          <p:nvPr>
            <p:ph type="title"/>
          </p:nvPr>
        </p:nvSpPr>
        <p:spPr>
          <a:xfrm>
            <a:off x="1042988" y="549275"/>
            <a:ext cx="4392612" cy="1008063"/>
          </a:xfrm>
        </p:spPr>
        <p:txBody>
          <a:bodyPr/>
          <a:lstStyle/>
          <a:p>
            <a:pPr algn="l" eaLnBrk="1" hangingPunct="1"/>
            <a:br>
              <a:rPr lang="sl-SI" sz="2400" b="1">
                <a:solidFill>
                  <a:srgbClr val="00529B"/>
                </a:solidFill>
                <a:latin typeface="Arial Narrow" pitchFamily="34" charset="0"/>
              </a:rPr>
            </a:br>
            <a:endParaRPr lang="sl-SI" sz="2400" b="1">
              <a:solidFill>
                <a:srgbClr val="00529B"/>
              </a:solidFill>
              <a:latin typeface="Arial Narrow" pitchFamily="34" charset="0"/>
            </a:endParaRPr>
          </a:p>
        </p:txBody>
      </p:sp>
      <p:pic>
        <p:nvPicPr>
          <p:cNvPr id="56328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2" name="Označba mesta vsebin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8301" y="549275"/>
            <a:ext cx="4013897" cy="514508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403648" y="5956300"/>
            <a:ext cx="5520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NPK negovalec/negovalka dreves na višini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ChangeArrowheads="1"/>
          </p:cNvSpPr>
          <p:nvPr/>
        </p:nvSpPr>
        <p:spPr bwMode="auto">
          <a:xfrm>
            <a:off x="61119" y="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4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5" name="Rectangle 9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6" name="Rectangle 11"/>
          <p:cNvSpPr>
            <a:spLocks noGrp="1" noChangeArrowheads="1"/>
          </p:cNvSpPr>
          <p:nvPr>
            <p:ph type="title"/>
          </p:nvPr>
        </p:nvSpPr>
        <p:spPr>
          <a:xfrm>
            <a:off x="1042988" y="549275"/>
            <a:ext cx="4392612" cy="1008063"/>
          </a:xfrm>
        </p:spPr>
        <p:txBody>
          <a:bodyPr/>
          <a:lstStyle/>
          <a:p>
            <a:pPr algn="l" eaLnBrk="1" hangingPunct="1"/>
            <a:br>
              <a:rPr lang="sl-SI" sz="2400" b="1">
                <a:solidFill>
                  <a:srgbClr val="00529B"/>
                </a:solidFill>
                <a:latin typeface="Arial Narrow" pitchFamily="34" charset="0"/>
              </a:rPr>
            </a:br>
            <a:endParaRPr lang="sl-SI" sz="2400" b="1">
              <a:solidFill>
                <a:srgbClr val="00529B"/>
              </a:solidFill>
              <a:latin typeface="Arial Narrow" pitchFamily="34" charset="0"/>
            </a:endParaRPr>
          </a:p>
        </p:txBody>
      </p:sp>
      <p:pic>
        <p:nvPicPr>
          <p:cNvPr id="56328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2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9294" y="521033"/>
            <a:ext cx="3208719" cy="514508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475656" y="5928058"/>
            <a:ext cx="289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NPK </a:t>
            </a:r>
            <a:r>
              <a:rPr lang="sl-SI" dirty="0" err="1"/>
              <a:t>tetover</a:t>
            </a:r>
            <a:r>
              <a:rPr lang="sl-SI" dirty="0"/>
              <a:t>/</a:t>
            </a:r>
            <a:r>
              <a:rPr lang="sl-SI" dirty="0" err="1"/>
              <a:t>tetoverka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14563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ChangeArrowheads="1"/>
          </p:cNvSpPr>
          <p:nvPr/>
        </p:nvSpPr>
        <p:spPr bwMode="auto">
          <a:xfrm>
            <a:off x="61119" y="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4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5" name="Rectangle 9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6" name="Rectangle 11"/>
          <p:cNvSpPr>
            <a:spLocks noGrp="1" noChangeArrowheads="1"/>
          </p:cNvSpPr>
          <p:nvPr>
            <p:ph type="title"/>
          </p:nvPr>
        </p:nvSpPr>
        <p:spPr>
          <a:xfrm>
            <a:off x="1042988" y="549275"/>
            <a:ext cx="4392612" cy="1008063"/>
          </a:xfrm>
        </p:spPr>
        <p:txBody>
          <a:bodyPr/>
          <a:lstStyle/>
          <a:p>
            <a:pPr algn="l" eaLnBrk="1" hangingPunct="1"/>
            <a:br>
              <a:rPr lang="sl-SI" sz="2400" b="1">
                <a:solidFill>
                  <a:srgbClr val="00529B"/>
                </a:solidFill>
                <a:latin typeface="Arial Narrow" pitchFamily="34" charset="0"/>
              </a:rPr>
            </a:br>
            <a:endParaRPr lang="sl-SI" sz="2400" b="1">
              <a:solidFill>
                <a:srgbClr val="00529B"/>
              </a:solidFill>
              <a:latin typeface="Arial Narrow" pitchFamily="34" charset="0"/>
            </a:endParaRPr>
          </a:p>
        </p:txBody>
      </p:sp>
      <p:pic>
        <p:nvPicPr>
          <p:cNvPr id="56328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2" name="Označba mesta vsebine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899" t="22261" r="14086" b="13457"/>
          <a:stretch/>
        </p:blipFill>
        <p:spPr>
          <a:xfrm>
            <a:off x="2424702" y="1662143"/>
            <a:ext cx="4985302" cy="353371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403648" y="5877272"/>
            <a:ext cx="4350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NPK izdelovalec/izdelovalka sladic</a:t>
            </a:r>
          </a:p>
        </p:txBody>
      </p:sp>
    </p:spTree>
    <p:extLst>
      <p:ext uri="{BB962C8B-B14F-4D97-AF65-F5344CB8AC3E}">
        <p14:creationId xmlns:p14="http://schemas.microsoft.com/office/powerpoint/2010/main" val="3958632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ChangeArrowheads="1"/>
          </p:cNvSpPr>
          <p:nvPr/>
        </p:nvSpPr>
        <p:spPr bwMode="auto">
          <a:xfrm>
            <a:off x="61119" y="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4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5" name="Rectangle 9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6" name="Rectangle 11"/>
          <p:cNvSpPr>
            <a:spLocks noGrp="1" noChangeArrowheads="1"/>
          </p:cNvSpPr>
          <p:nvPr>
            <p:ph type="title"/>
          </p:nvPr>
        </p:nvSpPr>
        <p:spPr>
          <a:xfrm>
            <a:off x="1042988" y="549275"/>
            <a:ext cx="4392612" cy="1008063"/>
          </a:xfrm>
        </p:spPr>
        <p:txBody>
          <a:bodyPr/>
          <a:lstStyle/>
          <a:p>
            <a:pPr algn="l" eaLnBrk="1" hangingPunct="1"/>
            <a:br>
              <a:rPr lang="sl-SI" sz="2400" b="1">
                <a:solidFill>
                  <a:srgbClr val="00529B"/>
                </a:solidFill>
                <a:latin typeface="Arial Narrow" pitchFamily="34" charset="0"/>
              </a:rPr>
            </a:br>
            <a:endParaRPr lang="sl-SI" sz="2400" b="1">
              <a:solidFill>
                <a:srgbClr val="00529B"/>
              </a:solidFill>
              <a:latin typeface="Arial Narrow" pitchFamily="34" charset="0"/>
            </a:endParaRPr>
          </a:p>
        </p:txBody>
      </p:sp>
      <p:sp>
        <p:nvSpPr>
          <p:cNvPr id="56327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785938" y="981075"/>
            <a:ext cx="5665787" cy="532824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2400" b="1" dirty="0">
                <a:solidFill>
                  <a:srgbClr val="00529B"/>
                </a:solidFill>
                <a:latin typeface="Arial Narrow" pitchFamily="34" charset="0"/>
              </a:rPr>
              <a:t>HVALA ZA VAŠO POZORNOST.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l-SI" sz="2400" b="1" dirty="0">
              <a:solidFill>
                <a:srgbClr val="00529B"/>
              </a:solidFill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2400" b="1" dirty="0" err="1">
                <a:solidFill>
                  <a:srgbClr val="00529B"/>
                </a:solidFill>
                <a:latin typeface="Arial Narrow" pitchFamily="34" charset="0"/>
                <a:hlinkClick r:id="rId2"/>
              </a:rPr>
              <a:t>ivan.arnic@ric.si</a:t>
            </a:r>
            <a:r>
              <a:rPr lang="sl-SI" sz="2400" b="1" dirty="0">
                <a:solidFill>
                  <a:srgbClr val="00529B"/>
                </a:solidFill>
                <a:latin typeface="Arial Narrow" pitchFamily="34" charset="0"/>
              </a:rPr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l-SI" sz="2400" b="1" dirty="0">
              <a:solidFill>
                <a:srgbClr val="00529B"/>
              </a:solidFill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sl-SI" sz="2400" dirty="0">
              <a:latin typeface="Arial Narrow" pitchFamily="34" charset="0"/>
            </a:endParaRPr>
          </a:p>
        </p:txBody>
      </p:sp>
      <p:pic>
        <p:nvPicPr>
          <p:cNvPr id="56328" name="Picture 6" descr="ric_glava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193158"/>
            <a:ext cx="6444031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8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6" name="Text Box 5"/>
          <p:cNvSpPr txBox="1">
            <a:spLocks noChangeArrowheads="1"/>
          </p:cNvSpPr>
          <p:nvPr/>
        </p:nvSpPr>
        <p:spPr bwMode="auto">
          <a:xfrm>
            <a:off x="971550" y="220503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latin typeface="Arial" charset="0"/>
            </a:endParaRPr>
          </a:p>
        </p:txBody>
      </p:sp>
      <p:sp>
        <p:nvSpPr>
          <p:cNvPr id="30758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59" name="Rectangle 9"/>
          <p:cNvSpPr>
            <a:spLocks noChangeArrowheads="1"/>
          </p:cNvSpPr>
          <p:nvPr/>
        </p:nvSpPr>
        <p:spPr bwMode="auto">
          <a:xfrm>
            <a:off x="0" y="4700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0761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Grafikon 3"/>
          <p:cNvGraphicFramePr/>
          <p:nvPr/>
        </p:nvGraphicFramePr>
        <p:xfrm>
          <a:off x="1524000" y="1556792"/>
          <a:ext cx="643237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oljeZBesedilom 1"/>
          <p:cNvSpPr txBox="1"/>
          <p:nvPr/>
        </p:nvSpPr>
        <p:spPr>
          <a:xfrm>
            <a:off x="1259632" y="620688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ŠTEVILO PREVERJANJ IN POTRJEVANJ NPK OD 2019-2024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1403648" y="594928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Do leta 2025 je bilo izdanih 10080 sklepov.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2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7" name="Text Box 5"/>
          <p:cNvSpPr txBox="1">
            <a:spLocks noChangeArrowheads="1"/>
          </p:cNvSpPr>
          <p:nvPr/>
        </p:nvSpPr>
        <p:spPr bwMode="auto">
          <a:xfrm>
            <a:off x="1043608" y="620689"/>
            <a:ext cx="54916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DELEŽI PREVERJANJ IN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POTRJEVANJ NPK V LETU 2024</a:t>
            </a:r>
          </a:p>
        </p:txBody>
      </p:sp>
      <p:sp>
        <p:nvSpPr>
          <p:cNvPr id="20518" name="Rectangle 8"/>
          <p:cNvSpPr>
            <a:spLocks noChangeArrowheads="1"/>
          </p:cNvSpPr>
          <p:nvPr/>
        </p:nvSpPr>
        <p:spPr bwMode="auto">
          <a:xfrm>
            <a:off x="0" y="163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519" name="AutoShape 2" descr="cid:image006.gif@01CC3C89.8B52B060"/>
          <p:cNvSpPr>
            <a:spLocks noChangeAspect="1" noChangeArrowheads="1"/>
          </p:cNvSpPr>
          <p:nvPr/>
        </p:nvSpPr>
        <p:spPr bwMode="auto">
          <a:xfrm>
            <a:off x="34925" y="-84138"/>
            <a:ext cx="5762625" cy="372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520" name="AutoShape 4" descr="cid:image006.gif@01CC3C89.8B52B060"/>
          <p:cNvSpPr>
            <a:spLocks noChangeAspect="1" noChangeArrowheads="1"/>
          </p:cNvSpPr>
          <p:nvPr/>
        </p:nvSpPr>
        <p:spPr bwMode="auto">
          <a:xfrm>
            <a:off x="34925" y="-84138"/>
            <a:ext cx="5762625" cy="372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521" name="AutoShape 6" descr="cid:image006.gif@01CC3C89.8B52B060"/>
          <p:cNvSpPr>
            <a:spLocks noChangeAspect="1" noChangeArrowheads="1"/>
          </p:cNvSpPr>
          <p:nvPr/>
        </p:nvSpPr>
        <p:spPr bwMode="auto">
          <a:xfrm>
            <a:off x="34925" y="-84138"/>
            <a:ext cx="5762625" cy="372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522" name="AutoShape 8" descr="cid:image006.gif@01CC3C89.8B52B060"/>
          <p:cNvSpPr>
            <a:spLocks noChangeAspect="1" noChangeArrowheads="1"/>
          </p:cNvSpPr>
          <p:nvPr/>
        </p:nvSpPr>
        <p:spPr bwMode="auto">
          <a:xfrm>
            <a:off x="34925" y="-84138"/>
            <a:ext cx="5762625" cy="372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523" name="AutoShape 10" descr="cid:image006.gif@01CC3C89.8B52B060"/>
          <p:cNvSpPr>
            <a:spLocks noChangeAspect="1" noChangeArrowheads="1"/>
          </p:cNvSpPr>
          <p:nvPr/>
        </p:nvSpPr>
        <p:spPr bwMode="auto">
          <a:xfrm>
            <a:off x="34925" y="-84138"/>
            <a:ext cx="5762625" cy="372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524" name="AutoShape 12" descr="cid:image006.gif@01CC3C89.8B52B060"/>
          <p:cNvSpPr>
            <a:spLocks noChangeAspect="1" noChangeArrowheads="1"/>
          </p:cNvSpPr>
          <p:nvPr/>
        </p:nvSpPr>
        <p:spPr bwMode="auto">
          <a:xfrm>
            <a:off x="34925" y="-84138"/>
            <a:ext cx="5762625" cy="372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1590594"/>
              </p:ext>
            </p:extLst>
          </p:nvPr>
        </p:nvGraphicFramePr>
        <p:xfrm>
          <a:off x="1403648" y="1733470"/>
          <a:ext cx="7416824" cy="4119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25" name="PoljeZBesedilom 2"/>
          <p:cNvSpPr txBox="1">
            <a:spLocks noChangeArrowheads="1"/>
          </p:cNvSpPr>
          <p:nvPr/>
        </p:nvSpPr>
        <p:spPr bwMode="auto">
          <a:xfrm>
            <a:off x="1560513" y="5949950"/>
            <a:ext cx="45488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 letu 2024 je bilo izdanih 548 sklepov.</a:t>
            </a:r>
          </a:p>
        </p:txBody>
      </p:sp>
      <p:pic>
        <p:nvPicPr>
          <p:cNvPr id="20526" name="Picture 6" descr="ric_glava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-22224" y="0"/>
            <a:ext cx="958354" cy="6863789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6" name="Text Box 5"/>
          <p:cNvSpPr txBox="1">
            <a:spLocks noChangeArrowheads="1"/>
          </p:cNvSpPr>
          <p:nvPr/>
        </p:nvSpPr>
        <p:spPr bwMode="auto">
          <a:xfrm>
            <a:off x="971550" y="220503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latin typeface="Arial" charset="0"/>
            </a:endParaRPr>
          </a:p>
        </p:txBody>
      </p:sp>
      <p:sp>
        <p:nvSpPr>
          <p:cNvPr id="30757" name="Text Box 6"/>
          <p:cNvSpPr txBox="1">
            <a:spLocks noChangeArrowheads="1"/>
          </p:cNvSpPr>
          <p:nvPr/>
        </p:nvSpPr>
        <p:spPr bwMode="auto">
          <a:xfrm>
            <a:off x="879153" y="538956"/>
            <a:ext cx="6429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sl-SI" sz="2800" dirty="0"/>
              <a:t>    </a:t>
            </a:r>
            <a:r>
              <a:rPr lang="sl-SI" dirty="0"/>
              <a:t>ŠTEVILO IZDANIH CERTIFIKATOV OD 2020-25</a:t>
            </a:r>
          </a:p>
        </p:txBody>
      </p:sp>
      <p:sp>
        <p:nvSpPr>
          <p:cNvPr id="30758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59" name="Rectangle 9"/>
          <p:cNvSpPr>
            <a:spLocks noChangeArrowheads="1"/>
          </p:cNvSpPr>
          <p:nvPr/>
        </p:nvSpPr>
        <p:spPr bwMode="auto">
          <a:xfrm>
            <a:off x="0" y="4700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60" name="Text Box 10"/>
          <p:cNvSpPr txBox="1">
            <a:spLocks noChangeArrowheads="1"/>
          </p:cNvSpPr>
          <p:nvPr/>
        </p:nvSpPr>
        <p:spPr bwMode="auto">
          <a:xfrm>
            <a:off x="1539875" y="5589240"/>
            <a:ext cx="7064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b="0" dirty="0">
                <a:latin typeface="Arial" charset="0"/>
              </a:rPr>
              <a:t>Do leta 2025 je bilo izdanih 118944 certifikatov</a:t>
            </a:r>
            <a:r>
              <a:rPr lang="sl-SI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pic>
        <p:nvPicPr>
          <p:cNvPr id="30761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afikon 2"/>
          <p:cNvGraphicFramePr/>
          <p:nvPr/>
        </p:nvGraphicFramePr>
        <p:xfrm>
          <a:off x="1524000" y="1397000"/>
          <a:ext cx="657639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9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8" name="Text Box 5"/>
          <p:cNvSpPr txBox="1">
            <a:spLocks noChangeArrowheads="1"/>
          </p:cNvSpPr>
          <p:nvPr/>
        </p:nvSpPr>
        <p:spPr bwMode="auto">
          <a:xfrm>
            <a:off x="1042988" y="908050"/>
            <a:ext cx="4537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DELEŽ CERTIFIKATOV V LETU 2024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9" name="Rectangle 8"/>
          <p:cNvSpPr>
            <a:spLocks noChangeArrowheads="1"/>
          </p:cNvSpPr>
          <p:nvPr/>
        </p:nvSpPr>
        <p:spPr bwMode="auto">
          <a:xfrm>
            <a:off x="0" y="163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22"/>
          <p:cNvGraphicFramePr>
            <a:graphicFrameLocks/>
          </p:cNvGraphicFramePr>
          <p:nvPr/>
        </p:nvGraphicFramePr>
        <p:xfrm>
          <a:off x="1187624" y="1556793"/>
          <a:ext cx="727280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90" name="PoljeZBesedilom 2"/>
          <p:cNvSpPr txBox="1">
            <a:spLocks noChangeArrowheads="1"/>
          </p:cNvSpPr>
          <p:nvPr/>
        </p:nvSpPr>
        <p:spPr bwMode="auto">
          <a:xfrm>
            <a:off x="2019463" y="5732463"/>
            <a:ext cx="53935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 letu 2024 je bilo podeljenih 3163 certifikatov.</a:t>
            </a:r>
          </a:p>
        </p:txBody>
      </p:sp>
      <p:pic>
        <p:nvPicPr>
          <p:cNvPr id="36891" name="Picture 6" descr="ric_glava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22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5299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5300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5301" name="Rectangle 9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5302" name="Rectangle 11"/>
          <p:cNvSpPr>
            <a:spLocks noGrp="1" noChangeArrowheads="1"/>
          </p:cNvSpPr>
          <p:nvPr>
            <p:ph type="title"/>
          </p:nvPr>
        </p:nvSpPr>
        <p:spPr>
          <a:xfrm>
            <a:off x="1042988" y="1412776"/>
            <a:ext cx="7489452" cy="4376688"/>
          </a:xfrm>
        </p:spPr>
        <p:txBody>
          <a:bodyPr/>
          <a:lstStyle/>
          <a:p>
            <a:pPr algn="l" eaLnBrk="1" hangingPunct="1"/>
            <a:br>
              <a:rPr lang="sl-SI" sz="1400" b="1" dirty="0">
                <a:solidFill>
                  <a:srgbClr val="00529B"/>
                </a:solidFill>
              </a:rPr>
            </a:br>
            <a:r>
              <a:rPr lang="sl-SI" sz="1400" b="1" dirty="0">
                <a:solidFill>
                  <a:srgbClr val="00529B"/>
                </a:solidFill>
              </a:rPr>
              <a:t>     </a:t>
            </a:r>
            <a:br>
              <a:rPr lang="sl-SI" sz="1400" b="1" dirty="0">
                <a:solidFill>
                  <a:srgbClr val="00529B"/>
                </a:solidFill>
              </a:rPr>
            </a:br>
            <a:r>
              <a:rPr lang="sl-SI" sz="1400" b="1" dirty="0">
                <a:solidFill>
                  <a:srgbClr val="00529B"/>
                </a:solidFill>
              </a:rPr>
              <a:t>                                                                                  </a:t>
            </a:r>
            <a:endParaRPr lang="sl-SI" sz="2400" b="1" dirty="0">
              <a:solidFill>
                <a:srgbClr val="00529B"/>
              </a:solidFill>
              <a:latin typeface="Arial Narrow" pitchFamily="34" charset="0"/>
            </a:endParaRPr>
          </a:p>
        </p:txBody>
      </p:sp>
      <p:pic>
        <p:nvPicPr>
          <p:cNvPr id="55304" name="Picture 6" descr="ric_glava_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Grafikon 1"/>
          <p:cNvGraphicFramePr/>
          <p:nvPr/>
        </p:nvGraphicFramePr>
        <p:xfrm>
          <a:off x="1475656" y="1412776"/>
          <a:ext cx="6912768" cy="4528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PoljeZBesedilom 2"/>
          <p:cNvSpPr txBox="1"/>
          <p:nvPr/>
        </p:nvSpPr>
        <p:spPr>
          <a:xfrm>
            <a:off x="900113" y="5877272"/>
            <a:ext cx="79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Uspešnost za vsa preverjanja NPK v obdobju 2020-2025 je 82%.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1259632" y="83671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USPEŠNOST KANDIDATOV PRI NPK OD 2020-2025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82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5299" name="Rectangle 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5300" name="Rectangle 8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5301" name="Rectangle 9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5302" name="Rectangle 11"/>
          <p:cNvSpPr>
            <a:spLocks noGrp="1" noChangeArrowheads="1"/>
          </p:cNvSpPr>
          <p:nvPr>
            <p:ph type="title"/>
          </p:nvPr>
        </p:nvSpPr>
        <p:spPr>
          <a:xfrm>
            <a:off x="1042988" y="1412776"/>
            <a:ext cx="7489452" cy="4376688"/>
          </a:xfrm>
        </p:spPr>
        <p:txBody>
          <a:bodyPr/>
          <a:lstStyle/>
          <a:p>
            <a:pPr algn="l" eaLnBrk="1" hangingPunct="1"/>
            <a:br>
              <a:rPr lang="sl-SI" sz="1400" b="1" dirty="0">
                <a:solidFill>
                  <a:srgbClr val="00529B"/>
                </a:solidFill>
              </a:rPr>
            </a:br>
            <a:r>
              <a:rPr lang="sl-SI" sz="1400" b="1" dirty="0">
                <a:solidFill>
                  <a:srgbClr val="00529B"/>
                </a:solidFill>
              </a:rPr>
              <a:t>     </a:t>
            </a:r>
            <a:br>
              <a:rPr lang="sl-SI" sz="1400" b="1" dirty="0">
                <a:solidFill>
                  <a:srgbClr val="00529B"/>
                </a:solidFill>
              </a:rPr>
            </a:br>
            <a:r>
              <a:rPr lang="sl-SI" sz="1400" b="1" dirty="0">
                <a:solidFill>
                  <a:srgbClr val="00529B"/>
                </a:solidFill>
              </a:rPr>
              <a:t>                                                                                  </a:t>
            </a:r>
            <a:endParaRPr lang="sl-SI" sz="2400" b="1" dirty="0">
              <a:solidFill>
                <a:srgbClr val="00529B"/>
              </a:solidFill>
              <a:latin typeface="Arial Narrow" pitchFamily="34" charset="0"/>
            </a:endParaRPr>
          </a:p>
        </p:txBody>
      </p:sp>
      <p:pic>
        <p:nvPicPr>
          <p:cNvPr id="55304" name="Picture 6" descr="ric_glava_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Grafikon 1"/>
          <p:cNvGraphicFramePr/>
          <p:nvPr/>
        </p:nvGraphicFramePr>
        <p:xfrm>
          <a:off x="1349376" y="1667709"/>
          <a:ext cx="6912768" cy="4528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oljeZBesedilom 3"/>
          <p:cNvSpPr txBox="1"/>
          <p:nvPr/>
        </p:nvSpPr>
        <p:spPr>
          <a:xfrm>
            <a:off x="900113" y="836712"/>
            <a:ext cx="691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DELEŽ PREVERJANJ IN POTRJEVANJ NPK od 2020-25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91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ChangeArrowheads="1"/>
          </p:cNvSpPr>
          <p:nvPr/>
        </p:nvSpPr>
        <p:spPr bwMode="auto">
          <a:xfrm>
            <a:off x="0" y="163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PoljeZBesedilom 2"/>
          <p:cNvSpPr txBox="1"/>
          <p:nvPr/>
        </p:nvSpPr>
        <p:spPr>
          <a:xfrm>
            <a:off x="1197893" y="692697"/>
            <a:ext cx="707452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dirty="0"/>
              <a:t>VPIS IZVAJALCEV V REGISTER IZVAJALCEV</a:t>
            </a:r>
          </a:p>
          <a:p>
            <a:pPr>
              <a:defRPr/>
            </a:pPr>
            <a:endParaRPr lang="sl-SI" dirty="0"/>
          </a:p>
          <a:p>
            <a:pPr>
              <a:defRPr/>
            </a:pPr>
            <a:r>
              <a:rPr lang="sl-SI" dirty="0"/>
              <a:t>Vpis na podlagi javnega poziva</a:t>
            </a:r>
          </a:p>
          <a:p>
            <a:pPr>
              <a:defRPr/>
            </a:pPr>
            <a:endParaRPr lang="sl-SI" dirty="0"/>
          </a:p>
          <a:p>
            <a:pPr marL="342900" indent="-342900">
              <a:buFontTx/>
              <a:buChar char="-"/>
              <a:defRPr/>
            </a:pPr>
            <a:r>
              <a:rPr lang="sl-SI" b="0" dirty="0"/>
              <a:t>po objavi novega kataloga Državni izpitni center  na svoji spletni strani objavi rok do katerega se lahko vpišejo izvajalci,</a:t>
            </a:r>
          </a:p>
          <a:p>
            <a:pPr marL="342900" indent="-342900">
              <a:buFontTx/>
              <a:buChar char="-"/>
              <a:defRPr/>
            </a:pPr>
            <a:r>
              <a:rPr lang="sl-SI" b="0" dirty="0"/>
              <a:t>v register se lahko vpišejo organizacije , ki izvajajo javno veljavne izobraževalne programe, </a:t>
            </a:r>
          </a:p>
          <a:p>
            <a:pPr marL="342900" indent="-342900">
              <a:buFontTx/>
              <a:buChar char="-"/>
              <a:defRPr/>
            </a:pPr>
            <a:r>
              <a:rPr lang="sl-SI" b="0" dirty="0"/>
              <a:t>izvajalec mora zagotavljati </a:t>
            </a:r>
            <a:r>
              <a:rPr lang="sl-SI" dirty="0"/>
              <a:t>lastne</a:t>
            </a:r>
            <a:r>
              <a:rPr lang="sl-SI" b="0" dirty="0"/>
              <a:t> materialne in kadrovske pogoje (svetovalec za NPK),</a:t>
            </a:r>
          </a:p>
          <a:p>
            <a:pPr marL="342900" indent="-342900">
              <a:buFontTx/>
              <a:buChar char="-"/>
              <a:defRPr/>
            </a:pPr>
            <a:endParaRPr lang="sl-SI" b="0" dirty="0"/>
          </a:p>
          <a:p>
            <a:pPr>
              <a:defRPr/>
            </a:pPr>
            <a:r>
              <a:rPr lang="sl-SI" b="0" dirty="0">
                <a:hlinkClick r:id="rId2"/>
              </a:rPr>
              <a:t>https://www.nrpslo.org/za-izvajalce/javni-razpis-za-izvajalce</a:t>
            </a:r>
            <a:endParaRPr lang="sl-SI" b="0" dirty="0"/>
          </a:p>
          <a:p>
            <a:pPr>
              <a:defRPr/>
            </a:pPr>
            <a:endParaRPr lang="sl-SI" b="0" dirty="0"/>
          </a:p>
          <a:p>
            <a:pPr>
              <a:defRPr/>
            </a:pPr>
            <a:r>
              <a:rPr lang="sl-SI" b="0" dirty="0"/>
              <a:t>	</a:t>
            </a:r>
          </a:p>
        </p:txBody>
      </p:sp>
      <p:pic>
        <p:nvPicPr>
          <p:cNvPr id="37892" name="Picture 6" descr="ric_glava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0"/>
            <a:ext cx="1763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00113" cy="6858000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85000">
                <a:srgbClr val="24C1F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6726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l-SI" sz="2400" b="1" i="0" u="none" strike="noStrike" cap="none" normalizeH="0" baseline="0" smtClean="0">
            <a:ln>
              <a:noFill/>
            </a:ln>
            <a:solidFill>
              <a:srgbClr val="00529B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l-SI" sz="2400" b="1" i="0" u="none" strike="noStrike" cap="none" normalizeH="0" baseline="0" smtClean="0">
            <a:ln>
              <a:noFill/>
            </a:ln>
            <a:solidFill>
              <a:srgbClr val="00529B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3656</TotalTime>
  <Words>1218</Words>
  <Application>Microsoft Office PowerPoint</Application>
  <PresentationFormat>Diaprojekcija na zaslonu (4:3)</PresentationFormat>
  <Paragraphs>167</Paragraphs>
  <Slides>28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28</vt:i4>
      </vt:variant>
    </vt:vector>
  </HeadingPairs>
  <TitlesOfParts>
    <vt:vector size="33" baseType="lpstr">
      <vt:lpstr>Arial</vt:lpstr>
      <vt:lpstr>Arial Narrow</vt:lpstr>
      <vt:lpstr>Wingdings</vt:lpstr>
      <vt:lpstr>Default Design</vt:lpstr>
      <vt:lpstr>VISIO</vt:lpstr>
      <vt:lpstr>VLOGA DRŽAVNEGA IZPITNEGA CENTRA V SISTEMU NACIONALNIH POKLICNIH KVALIFIKACIJ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                                                                                        </vt:lpstr>
      <vt:lpstr>                                                                                      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IZDAJA CERTIFIKATA</vt:lpstr>
      <vt:lpstr>PowerPointova predstavitev</vt:lpstr>
      <vt:lpstr>PowerPointova predstavitev</vt:lpstr>
      <vt:lpstr>PowerPointova predstavitev</vt:lpstr>
      <vt:lpstr>    PLAČILO ČLANOV KOMISIJE  Pravilnik o načinu in postopku  preverjanja in potrjevanja nacionalnih poklicnih kvalifikacij določa tudi plačilo članov komisij.    http://www.pisrs.si/Pis.web/pregledPredpisa?id=PRAV12486 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PREDAVANJA</dc:title>
  <dc:creator>pc</dc:creator>
  <cp:lastModifiedBy>Ivan Arnič</cp:lastModifiedBy>
  <cp:revision>326</cp:revision>
  <cp:lastPrinted>2024-03-28T12:14:08Z</cp:lastPrinted>
  <dcterms:created xsi:type="dcterms:W3CDTF">2008-10-10T10:46:51Z</dcterms:created>
  <dcterms:modified xsi:type="dcterms:W3CDTF">2025-02-27T10:12:38Z</dcterms:modified>
</cp:coreProperties>
</file>